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004280-3913-4E20-9118-CC14AD3301F7}">
  <a:tblStyle styleId="{75004280-3913-4E20-9118-CC14AD3301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E244DC-1DF7-4BB7-AEAD-2F257E8BA501}"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p:restoredTop sz="86410"/>
  </p:normalViewPr>
  <p:slideViewPr>
    <p:cSldViewPr snapToGrid="0">
      <p:cViewPr varScale="1">
        <p:scale>
          <a:sx n="81" d="100"/>
          <a:sy n="81" d="100"/>
        </p:scale>
        <p:origin x="114" y="246"/>
      </p:cViewPr>
      <p:guideLst/>
    </p:cSldViewPr>
  </p:slideViewPr>
  <p:outlineViewPr>
    <p:cViewPr>
      <p:scale>
        <a:sx n="33" d="100"/>
        <a:sy n="33" d="100"/>
      </p:scale>
      <p:origin x="0" y="-20766"/>
    </p:cViewPr>
  </p:outlineViewPr>
  <p:notesTextViewPr>
    <p:cViewPr>
      <p:scale>
        <a:sx n="1" d="1"/>
        <a:sy n="1" d="1"/>
      </p:scale>
      <p:origin x="0" y="0"/>
    </p:cViewPr>
  </p:notesTextViewPr>
  <p:notesViewPr>
    <p:cSldViewPr snapToGrid="0">
      <p:cViewPr varScale="1">
        <p:scale>
          <a:sx n="78" d="100"/>
          <a:sy n="78" d="100"/>
        </p:scale>
        <p:origin x="40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64.media.tumblr.com/9c9d6ee21f8d117b5f8e92edbc2c64ed/874e34b948f5fbb8-3b/s540x810/194ba5f41a282bc7b2db6eecf2841f1fe3a4f7e2.gi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tinyurl.com/TVIAi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w3.org/TR/WCAG21/"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9f688b6376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9f688b6376_1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Hello everyone! My first name is Huyentran, and my last name is Vo. I am PhD candidate at UMass Boston. Today I will be presenting on my ongoing dissertation research of Teachers of Students with visual impairments and technology to acquire digital accessible instructional materials. </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credit: </a:t>
            </a:r>
            <a:r>
              <a:rPr lang="en-US" u="sng">
                <a:solidFill>
                  <a:schemeClr val="hlink"/>
                </a:solidFill>
                <a:hlinkClick r:id="rId3"/>
              </a:rPr>
              <a:t>https://64.media.tumblr.com/9c9d6ee21f8d117b5f8e92edbc2c64ed/874e34b948f5fbb8-3b/s540x810/194ba5f41a282bc7b2db6eecf2841f1fe3a4f7e2.gif</a:t>
            </a:r>
            <a:r>
              <a:rPr lang="en-US"/>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Adapt in house by TVI, transcriber, para, etc. . Is it digital? If yes move on to editing. If not [slide]</a:t>
            </a:r>
            <a:endParaRPr/>
          </a:p>
        </p:txBody>
      </p:sp>
      <p:sp>
        <p:nvSpPr>
          <p:cNvPr id="200" name="Google Shape;2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Is the text digital? If no scan materials then retype or use OCR.</a:t>
            </a:r>
            <a:endParaRPr/>
          </a:p>
          <a:p>
            <a:pPr marL="0" lvl="0" indent="0" algn="l" rtl="0">
              <a:spcBef>
                <a:spcPts val="0"/>
              </a:spcBef>
              <a:spcAft>
                <a:spcPts val="0"/>
              </a:spcAft>
              <a:buNone/>
            </a:pPr>
            <a:r>
              <a:rPr lang="en-US"/>
              <a:t>Is the text editable? Of yes make changes to materials to meet the student need.</a:t>
            </a:r>
            <a:endParaRPr/>
          </a:p>
        </p:txBody>
      </p:sp>
      <p:sp>
        <p:nvSpPr>
          <p:cNvPr id="207" name="Google Shape;20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Iterative process, Make changes to the material to meet the needs of students. Utilize mainstream and specialized technology to make changes. </a:t>
            </a:r>
            <a:endParaRPr/>
          </a:p>
        </p:txBody>
      </p:sp>
      <p:sp>
        <p:nvSpPr>
          <p:cNvPr id="214" name="Google Shape;21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does the student know how to use the tech to access the materials? If yes move on, If no, teach the student technology by TVI, CATIS, or AT specialist. </a:t>
            </a:r>
            <a:endParaRPr/>
          </a:p>
        </p:txBody>
      </p:sp>
      <p:sp>
        <p:nvSpPr>
          <p:cNvPr id="221" name="Google Shape;22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now let's say you have time and you can find it through an accessible media producer</a:t>
            </a:r>
            <a:endParaRPr/>
          </a:p>
        </p:txBody>
      </p:sp>
      <p:sp>
        <p:nvSpPr>
          <p:cNvPr id="228" name="Google Shape;22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If you do not need a quick turn around you can search for accessible materials you can see if materials are available through an Accessible media producers AMPs which are commercial services that convert materials into student-ready formats. Federal Quota Funds to purchase through the American Printing House for the Blind (APH). Once you received the materials you have to see if it is usable for the student. If it is not, then you have to do an in house adaptation. AMPs are good for bigger projects like textbooks. But they do not cover teacher made specialized materials which is the majority of what teachers use now. </a:t>
            </a:r>
            <a:endParaRPr/>
          </a:p>
          <a:p>
            <a:pPr marL="0" lvl="0" indent="0" algn="l" rtl="0">
              <a:spcBef>
                <a:spcPts val="0"/>
              </a:spcBef>
              <a:spcAft>
                <a:spcPts val="0"/>
              </a:spcAft>
              <a:buNone/>
            </a:pPr>
            <a:endParaRPr sz="1200"/>
          </a:p>
          <a:p>
            <a:pPr marL="457200" lvl="1" indent="0" algn="l" rtl="0">
              <a:spcBef>
                <a:spcPts val="0"/>
              </a:spcBef>
              <a:spcAft>
                <a:spcPts val="0"/>
              </a:spcAft>
              <a:buNone/>
            </a:pPr>
            <a:r>
              <a:rPr lang="en-US"/>
              <a:t>~75% teacher made digital content</a:t>
            </a:r>
            <a:endParaRPr/>
          </a:p>
          <a:p>
            <a:pPr marL="0" lvl="0" indent="0" algn="l" rtl="0">
              <a:spcBef>
                <a:spcPts val="0"/>
              </a:spcBef>
              <a:spcAft>
                <a:spcPts val="0"/>
              </a:spcAft>
              <a:buNone/>
            </a:pPr>
            <a:endParaRPr sz="1200">
              <a:latin typeface="Arial"/>
              <a:ea typeface="Arial"/>
              <a:cs typeface="Arial"/>
              <a:sym typeface="Arial"/>
            </a:endParaRPr>
          </a:p>
        </p:txBody>
      </p:sp>
      <p:sp>
        <p:nvSpPr>
          <p:cNvPr id="235" name="Google Shape;23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 So now let's assume the classroom teacher knows how to make digital AIM. You would go to if yes, go to is it usable to student. Then follow the decision back to is it usable to the student.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The only national empirical study addressing worksheet usage reflective of general education classrooms found that in a typical school year, elementary pupils do 1,000 worksheets (Lee, 2014). The potential amount of work that must be adapted can be overbearing on TVIs. So you TVIs have to go through this process for any of their students that need digital aim. </a:t>
            </a:r>
            <a:endParaRPr/>
          </a:p>
          <a:p>
            <a:pPr marL="0" lvl="0" indent="0" algn="l" rtl="0">
              <a:spcBef>
                <a:spcPts val="0"/>
              </a:spcBef>
              <a:spcAft>
                <a:spcPts val="0"/>
              </a:spcAft>
              <a:buNone/>
            </a:pPr>
            <a:endParaRPr/>
          </a:p>
        </p:txBody>
      </p:sp>
      <p:sp>
        <p:nvSpPr>
          <p:cNvPr id="242" name="Google Shape;24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So first I get a copy of the materials and I have determined it is not accessible.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Next I have to make the text editable. Example of using optical character recognition to make text editable. There is a lot of errors and I have to manual go through to make changes.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Here is an example of the finished adapted copy.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f1ef4c98e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9f1ef4c98e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my presentation today, I’m going to go over key terminology for my study; describe some of the complexities of acquiring digital aim. Review the theoretical framework that drives my research, go over the summary of the literature review, preview a sample portion of my study, compare results with your own experiences. </a:t>
            </a:r>
            <a:endParaRPr/>
          </a:p>
        </p:txBody>
      </p:sp>
      <p:sp>
        <p:nvSpPr>
          <p:cNvPr id="146" name="Google Shape;146;g29f1ef4c98e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another example of a Hard copy book, flip pages where is spot. Students with visual impairments may have additional disabilities where they don’t have the fine motor skills to interact with books. </a:t>
            </a:r>
            <a:endParaRPr/>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here is an example of an adapted copy that reduced the visual complexity and is a digital version where a student can use a switch. </a:t>
            </a:r>
            <a:endParaRPr/>
          </a:p>
          <a:p>
            <a:pPr marL="0" lvl="0" indent="0" algn="l" rtl="0">
              <a:spcBef>
                <a:spcPts val="0"/>
              </a:spcBef>
              <a:spcAft>
                <a:spcPts val="0"/>
              </a:spcAft>
              <a:buNone/>
            </a:pPr>
            <a:endParaRPr/>
          </a:p>
          <a:p>
            <a:pPr marL="0" lvl="0" indent="0" algn="l" rtl="0">
              <a:spcBef>
                <a:spcPts val="0"/>
              </a:spcBef>
              <a:spcAft>
                <a:spcPts val="0"/>
              </a:spcAft>
              <a:buNone/>
            </a:pPr>
            <a:r>
              <a:rPr lang="en-US"/>
              <a:t>Is he in the piano? No</a:t>
            </a:r>
            <a:endParaRPr/>
          </a:p>
        </p:txBody>
      </p:sp>
      <p:sp>
        <p:nvSpPr>
          <p:cNvPr id="274" name="Google Shape;27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 I mean by usable? Example of the actual document I received. </a:t>
            </a:r>
            <a:endParaRPr/>
          </a:p>
          <a:p>
            <a:pPr marL="0" marR="0" lvl="0" indent="0" algn="l" rtl="0">
              <a:lnSpc>
                <a:spcPct val="100000"/>
              </a:lnSpc>
              <a:spcBef>
                <a:spcPts val="0"/>
              </a:spcBef>
              <a:spcAft>
                <a:spcPts val="0"/>
              </a:spcAft>
              <a:buClr>
                <a:schemeClr val="dk1"/>
              </a:buClr>
              <a:buSzPts val="1200"/>
              <a:buFont typeface="Calibri"/>
              <a:buNone/>
            </a:pPr>
            <a:r>
              <a:rPr lang="en-US"/>
              <a:t>On the left is the original copy. And on the right is the quote on quote accessible copy. </a:t>
            </a:r>
            <a:endParaRPr/>
          </a:p>
        </p:txBody>
      </p:sp>
      <p:sp>
        <p:nvSpPr>
          <p:cNvPr id="283" name="Google Shape;28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 want to highlight that education for BVI has a long history. This timeline represents a brief history of key legislation and technology development for digital AIM.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Up until the 1960s some of the major advancements included….[click]</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Arial"/>
              <a:buNone/>
            </a:pPr>
            <a:r>
              <a:rPr lang="en-US"/>
              <a:t>The mid-1970s built the foundational groundwork for digital accessibility policies in the U.S. The U.S., The Rehabilitation Act of 1973, Section 504, prohibits federal agencies, programs, or activities from discriminating and requires reasonable accommodation for qualified individuals with disabilities. For all students to reap the pedagogical benefits of technology, schools are obligated under Section 504 and Title II to make that technology accessible to those with disabilities (Office of Civil Rights, 2020). On November 29, 1975, the Education for All Handicapped Children Act Public Law 94-142 (EHA) provided equal access to education for children with disabilities (U.S. Department of Education, 2020). The Universal Design of Learning principles is considered one of the best practices for integrating accessibility developed by Rose (1984). These monumental laws opened the door to ensuring that students with disabilities have access to education.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Arial"/>
              <a:buNone/>
            </a:pPr>
            <a:r>
              <a:rPr lang="en-US"/>
              <a:t>The 1990s continued to build upon the 1970s legislation. These laws continue to govern how information needs to be accessible for students with visual impairments. The 1990 Americans with Disabilities Act (ADA) was the world's first comprehensive proclamation of equality for people with disabilities by prohibiting discrimination based on disability in employment, government, public accommodations, commercial facilities, transportation, and telecommunications. The Rehabilitation Act of 1973 later added Section 508 in 1998 for the accessibility of electronic and information technology for any government-funded organization. The Individuals with Disabilities Education Act (IDEA); guarantees access to a Free and Appropriate Education Public Education in the Least Restrictive Environment for every child with a disability. The Web Content Accessibility Guidelines (WCAG) guidelines, first published in 1999, have evolved with technology to become the international standard for digital accessibility (Enamorado, 2019; Paciello Group, 2020). WCAG has 12 guidelines that address four principles: perceivable, operable, understandable, and robust. WCAG guidelines include using alternative text, good contrast, resizable text, keyboard accessibility, and usage of headings.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During the early 2000s Major policies during this time included reauthorization of IDEA emphasized the need for AT and started the National Instructional Materials Accessibility Standard (</a:t>
            </a:r>
            <a:r>
              <a:rPr lang="en-US" i="0"/>
              <a:t>NIMAS) is a technical standard used by publishers to prepare “electronic files” that are used to convert instructional materials into accessible formats. </a:t>
            </a:r>
            <a:r>
              <a:rPr lang="en-US"/>
              <a:t>The 2008 Convention on the Rights of Persons with Disabilities (CRPD) international treaty to protect disable rights was a major global accessibility catalyst. There were now faster wifi speeds, more screen readers were made available (i.e. voiceover and NVDA), Bookshare a electronic library of accessible books was founded and students get for free, AT major braillenote taker, mainstream tech iPhone.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2010s  showed more incorporation of accessibility through international treaties and goals such as in section 508 to include the WCAG standards, the national technology plan to include UDL. Every Student Succeeds Act (ESSA) supports the universal design of learning. The Marrakesh Treaty was adopted in 2013 which was an agreement to facilitate access to published works for people with visual impairments or other print disabilities.  A new credential in the field of visual impairment for Certified Assistive Technology Instructional Specialist (CATIS) was launched in 2016 to help distinguish vision educational specialists proficient in dealing with technology with students with VI. CATIS can help with teaching students AT. However, there is a shortage and CATIS do not acquire materials. The COVID-19 pandemic brought numerous changes to students with visual impairments education, including the increased usage of digital materials. Digital instructional tools became mandatory for teachers who rarely utilized them during the 2020 COVID-19 pandemic, which closed schools globally for months. </a:t>
            </a:r>
            <a:endParaRPr/>
          </a:p>
        </p:txBody>
      </p:sp>
      <p:sp>
        <p:nvSpPr>
          <p:cNvPr id="293" name="Google Shape;29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In order to answer my research question I needed to know more than just the tools TVIs are using. </a:t>
            </a:r>
            <a:r>
              <a:rPr lang="en-US" sz="1200"/>
              <a:t>The main framework I am using is Engeström 2001 </a:t>
            </a:r>
            <a:r>
              <a:rPr lang="en-US"/>
              <a:t>Cultural</a:t>
            </a:r>
            <a:r>
              <a:rPr lang="en-US" sz="1200"/>
              <a:t>--- CHAT from social psychology. The seven components of the CHAT when combined, enable the analysis of TVIs and the digital AIM activity system as a whole. The overall </a:t>
            </a:r>
            <a:r>
              <a:rPr lang="en-US" sz="1200" i="1"/>
              <a:t>outcome </a:t>
            </a:r>
            <a:r>
              <a:rPr lang="en-US" sz="1200"/>
              <a:t>is having AIM, which is part of having students with visual impairments access education.</a:t>
            </a:r>
            <a:endParaRPr/>
          </a:p>
          <a:p>
            <a:pPr marL="0" marR="0" lvl="0" indent="0" algn="l" rtl="0">
              <a:lnSpc>
                <a:spcPct val="100000"/>
              </a:lnSpc>
              <a:spcBef>
                <a:spcPts val="0"/>
              </a:spcBef>
              <a:spcAft>
                <a:spcPts val="0"/>
              </a:spcAft>
              <a:buClr>
                <a:schemeClr val="dk1"/>
              </a:buClr>
              <a:buSzPts val="1200"/>
              <a:buFont typeface="Arial"/>
              <a:buNone/>
            </a:pPr>
            <a:r>
              <a:rPr lang="en-US" sz="1200"/>
              <a:t>The </a:t>
            </a:r>
            <a:r>
              <a:rPr lang="en-US" sz="1200" i="1"/>
              <a:t>object/objective</a:t>
            </a:r>
            <a:r>
              <a:rPr lang="en-US" sz="1200"/>
              <a:t>—the digital AIM—drives a subject's activity. The </a:t>
            </a:r>
            <a:r>
              <a:rPr lang="en-US" sz="1200" i="1"/>
              <a:t>subject </a:t>
            </a:r>
            <a:r>
              <a:rPr lang="en-US" sz="1200"/>
              <a:t>is the individual involved in the activity, which is the TVI. Knowledge, training, background, and demographics comprise the subject. </a:t>
            </a:r>
            <a:r>
              <a:rPr lang="en-US" sz="1200" i="1"/>
              <a:t>Tools</a:t>
            </a:r>
            <a:r>
              <a:rPr lang="en-US" sz="1200"/>
              <a:t> can be physical or cognitive resources that are socially shared to accomplish a goal, including mainstream and assistive technology, online resources, training, and accessible material libraries. </a:t>
            </a:r>
            <a:r>
              <a:rPr lang="en-US" sz="1200" i="1"/>
              <a:t>Community</a:t>
            </a:r>
            <a:r>
              <a:rPr lang="en-US" sz="1200"/>
              <a:t> members share common norms and social and cultural backgrounds with that group. Members or stakeholders of the community include paraeducators, Accessible Media Producers, fellow TVI colleagues, general educators, transcribers, parents, and students. Division of Labor means shared participation in a community-determined activity and different responsibilities of the TVI. Community members can collaborate to educate visually impaired students by dividing the work. The community follows policies and accessibility best practices as rules. The norms established by a community's shared social and cultural backgrounds, including legal policies and best practice accessibility guidelines, are referred to as </a:t>
            </a:r>
            <a:r>
              <a:rPr lang="en-US" sz="1200" i="1"/>
              <a:t>rules. </a:t>
            </a:r>
            <a:endParaRPr/>
          </a:p>
        </p:txBody>
      </p:sp>
      <p:sp>
        <p:nvSpPr>
          <p:cNvPr id="311" name="Google Shape;31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457200" algn="l" rtl="0">
              <a:lnSpc>
                <a:spcPct val="100000"/>
              </a:lnSpc>
              <a:spcBef>
                <a:spcPts val="0"/>
              </a:spcBef>
              <a:spcAft>
                <a:spcPts val="0"/>
              </a:spcAft>
              <a:buNone/>
            </a:pPr>
            <a:r>
              <a:rPr lang="en-US"/>
              <a:t>Since technology and digital AIM are the focus of this study, an additional framework was required to investigate technology's impact further. Technological Pedagogical Content Knowledge (TPCK), introduced by Mishra and Koehler (2006). defines the knowledge teachers need to integrate technology into their instruction while addressing the complex, varied, and situational nature of teacher knowledge. The TPACK framework three components—Technology Knowledge (TK), Pedagogy Knowledge (PK), and Content Knowledge (CK)—intersect to form this model's seven components; see Figure 4. This study integrates Mishra &amp; Koehler 2006 and Schmidt et al., 2009 definitions of the seven TPACK components.</a:t>
            </a:r>
            <a:endParaRPr/>
          </a:p>
          <a:p>
            <a:pPr marL="342900" marR="0" lvl="0" indent="-304800" algn="l" rtl="0">
              <a:lnSpc>
                <a:spcPct val="100000"/>
              </a:lnSpc>
              <a:spcBef>
                <a:spcPts val="0"/>
              </a:spcBef>
              <a:spcAft>
                <a:spcPts val="0"/>
              </a:spcAft>
              <a:buClr>
                <a:schemeClr val="dk1"/>
              </a:buClr>
              <a:buSzPts val="1200"/>
              <a:buFont typeface="Calibri"/>
              <a:buAutoNum type="arabicPeriod"/>
            </a:pPr>
            <a:r>
              <a:rPr lang="en-US" u="none" strike="noStrike"/>
              <a:t>Content Knowledge (CK): Teachers must understand their teaching subject. Since most TVIs work in public schools, they need to understand the common and expanded core curricula. </a:t>
            </a:r>
            <a:endParaRPr/>
          </a:p>
          <a:p>
            <a:pPr marL="342900" marR="0" lvl="0" indent="-304800" algn="l" rtl="0">
              <a:lnSpc>
                <a:spcPct val="100000"/>
              </a:lnSpc>
              <a:spcBef>
                <a:spcPts val="0"/>
              </a:spcBef>
              <a:spcAft>
                <a:spcPts val="0"/>
              </a:spcAft>
              <a:buClr>
                <a:schemeClr val="dk1"/>
              </a:buClr>
              <a:buSzPts val="1200"/>
              <a:buFont typeface="Calibri"/>
              <a:buAutoNum type="arabicPeriod"/>
            </a:pPr>
            <a:r>
              <a:rPr lang="en-US" u="none" strike="noStrike"/>
              <a:t>Pedagogy Knowledge (PK): TVIs must understand how students learn meaning using formal and informal assessments to address learners' needs to teach the expanded core curriculum (ECC).</a:t>
            </a:r>
            <a:endParaRPr/>
          </a:p>
          <a:p>
            <a:pPr marL="342900" marR="0" lvl="0" indent="-304800" algn="l" rtl="0">
              <a:lnSpc>
                <a:spcPct val="100000"/>
              </a:lnSpc>
              <a:spcBef>
                <a:spcPts val="0"/>
              </a:spcBef>
              <a:spcAft>
                <a:spcPts val="0"/>
              </a:spcAft>
              <a:buClr>
                <a:schemeClr val="dk1"/>
              </a:buClr>
              <a:buSzPts val="1200"/>
              <a:buFont typeface="Calibri"/>
              <a:buAutoNum type="arabicPeriod"/>
            </a:pPr>
            <a:r>
              <a:rPr lang="en-US" u="none" strike="noStrike"/>
              <a:t>Technology Knowledge (TK): TVIs need technical knowledge to work. </a:t>
            </a:r>
            <a:endParaRPr/>
          </a:p>
          <a:p>
            <a:pPr marL="342900" marR="0" lvl="0" indent="-304800" algn="l" rtl="0">
              <a:lnSpc>
                <a:spcPct val="100000"/>
              </a:lnSpc>
              <a:spcBef>
                <a:spcPts val="0"/>
              </a:spcBef>
              <a:spcAft>
                <a:spcPts val="0"/>
              </a:spcAft>
              <a:buClr>
                <a:schemeClr val="dk1"/>
              </a:buClr>
              <a:buSzPts val="1200"/>
              <a:buFont typeface="Calibri"/>
              <a:buAutoNum type="arabicPeriod"/>
            </a:pPr>
            <a:r>
              <a:rPr lang="en-US" u="none" strike="noStrike"/>
              <a:t>Pedagogical Content Knowledge (PCK), Technological Content Knowledge (TCK), and Technological Pedagogical Knowledge (TPK) are intersections of the knowledge points where TVIs need to combine at least two types of knowledge at a time. </a:t>
            </a:r>
            <a:endParaRPr/>
          </a:p>
          <a:p>
            <a:pPr marL="342900" marR="0" lvl="0" indent="-304800" algn="l" rtl="0">
              <a:lnSpc>
                <a:spcPct val="100000"/>
              </a:lnSpc>
              <a:spcBef>
                <a:spcPts val="0"/>
              </a:spcBef>
              <a:spcAft>
                <a:spcPts val="0"/>
              </a:spcAft>
              <a:buClr>
                <a:schemeClr val="dk1"/>
              </a:buClr>
              <a:buSzPts val="1200"/>
              <a:buFont typeface="Calibri"/>
              <a:buAutoNum type="arabicPeriod"/>
            </a:pPr>
            <a:r>
              <a:rPr lang="en-US" u="none" strike="noStrike"/>
              <a:t>Technological Pedagogical Content Knowledge (TPACK): The central intersection of all three knowledge is teachers who are effective with technology. TVIs need to utilize technology constructively to represent concepts, teach concepts, and address learners' needs. </a:t>
            </a:r>
            <a:endParaRPr/>
          </a:p>
          <a:p>
            <a:pPr marL="342900" marR="0" lvl="0" indent="-228600" algn="l" rtl="0">
              <a:lnSpc>
                <a:spcPct val="100000"/>
              </a:lnSpc>
              <a:spcBef>
                <a:spcPts val="0"/>
              </a:spcBef>
              <a:spcAft>
                <a:spcPts val="0"/>
              </a:spcAft>
              <a:buClr>
                <a:schemeClr val="dk1"/>
              </a:buClr>
              <a:buSzPts val="1800"/>
              <a:buFont typeface="Calibri"/>
              <a:buNone/>
            </a:pPr>
            <a:endParaRPr u="none" strike="noStrike"/>
          </a:p>
          <a:p>
            <a:pPr marL="0" marR="0" lvl="0" indent="0" algn="l" rtl="0">
              <a:lnSpc>
                <a:spcPct val="100000"/>
              </a:lnSpc>
              <a:spcBef>
                <a:spcPts val="0"/>
              </a:spcBef>
              <a:spcAft>
                <a:spcPts val="0"/>
              </a:spcAft>
              <a:buClr>
                <a:schemeClr val="dk1"/>
              </a:buClr>
              <a:buSzPts val="1800"/>
              <a:buFont typeface="Calibri"/>
              <a:buNone/>
            </a:pPr>
            <a:r>
              <a:rPr lang="en-US"/>
              <a:t>Reproduced by permission of the publisher, © 2012 by tpack.org</a:t>
            </a:r>
            <a:endParaRPr/>
          </a:p>
          <a:p>
            <a:pPr marL="342900" marR="0" lvl="0" indent="-228600" algn="l" rtl="0">
              <a:lnSpc>
                <a:spcPct val="100000"/>
              </a:lnSpc>
              <a:spcBef>
                <a:spcPts val="0"/>
              </a:spcBef>
              <a:spcAft>
                <a:spcPts val="0"/>
              </a:spcAft>
              <a:buClr>
                <a:schemeClr val="dk1"/>
              </a:buClr>
              <a:buSzPts val="1800"/>
              <a:buFont typeface="Calibri"/>
              <a:buNone/>
            </a:pPr>
            <a:endParaRPr u="none" strike="noStrike"/>
          </a:p>
          <a:p>
            <a:pPr marL="0" lvl="0" indent="0" algn="l" rtl="0">
              <a:lnSpc>
                <a:spcPct val="100000"/>
              </a:lnSpc>
              <a:spcBef>
                <a:spcPts val="0"/>
              </a:spcBef>
              <a:spcAft>
                <a:spcPts val="0"/>
              </a:spcAft>
              <a:buNone/>
            </a:pPr>
            <a:endParaRPr/>
          </a:p>
        </p:txBody>
      </p:sp>
      <p:sp>
        <p:nvSpPr>
          <p:cNvPr id="318" name="Google Shape;31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On this slide I have a visual of how the TPACK in integrated with the Tools and Subject portion of the CHAT framework. I combined the CHAT and TPACK frameworks, this research can examine how TVIs integrate technology to acquire AIM. The CHAT framework provides a foundation to understand how technology and other resources are used to acquire materials, while the TPACK theory adds a layer of depth by providing context for understanding how TVIs’ use of technology can be adapted to meet the specific needs of students </a:t>
            </a:r>
            <a:endParaRPr/>
          </a:p>
        </p:txBody>
      </p:sp>
      <p:sp>
        <p:nvSpPr>
          <p:cNvPr id="325" name="Google Shape;32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47650" algn="l" rtl="0">
              <a:lnSpc>
                <a:spcPct val="100000"/>
              </a:lnSpc>
              <a:spcBef>
                <a:spcPts val="0"/>
              </a:spcBef>
              <a:spcAft>
                <a:spcPts val="0"/>
              </a:spcAft>
              <a:buClr>
                <a:schemeClr val="dk1"/>
              </a:buClr>
              <a:buSzPts val="1200"/>
              <a:buFont typeface="Calibri"/>
              <a:buChar char="•"/>
            </a:pPr>
            <a:r>
              <a:rPr lang="en-US"/>
              <a:t>The survey was administered through Qualtrics, and data were collected from May 15th 2023 until September 15, 2023 through an online survey platform. The survey tool was tested for accessibility and usability using a combination of recent TVIs who changed jobs and worked as itinerant and schools for the blind, screen reader users, low-vision tool users, and digital accessibility experts.</a:t>
            </a:r>
            <a:endParaRPr/>
          </a:p>
          <a:p>
            <a:pPr marL="285750" marR="0" lvl="0" indent="-247650" algn="l" rtl="0">
              <a:lnSpc>
                <a:spcPct val="100000"/>
              </a:lnSpc>
              <a:spcBef>
                <a:spcPts val="0"/>
              </a:spcBef>
              <a:spcAft>
                <a:spcPts val="0"/>
              </a:spcAft>
              <a:buClr>
                <a:schemeClr val="dk1"/>
              </a:buClr>
              <a:buSzPts val="1200"/>
              <a:buFont typeface="Calibri"/>
              <a:buChar char="•"/>
            </a:pPr>
            <a:r>
              <a:rPr lang="en-US"/>
              <a:t>The first section gather information about demographics, caseload information, and self rated tech proficiency</a:t>
            </a:r>
            <a:endParaRPr/>
          </a:p>
          <a:p>
            <a:pPr marL="285750" marR="0" lvl="0" indent="-247650" algn="l" rtl="0">
              <a:lnSpc>
                <a:spcPct val="100000"/>
              </a:lnSpc>
              <a:spcBef>
                <a:spcPts val="0"/>
              </a:spcBef>
              <a:spcAft>
                <a:spcPts val="0"/>
              </a:spcAft>
              <a:buClr>
                <a:schemeClr val="dk1"/>
              </a:buClr>
              <a:buSzPts val="1200"/>
              <a:buFont typeface="Calibri"/>
              <a:buChar char="•"/>
            </a:pPr>
            <a:r>
              <a:rPr lang="en-US"/>
              <a:t>The two simulation/ application portion or skill test collected data on how accurately TVIs applied the best practice guidelines. TVIs had the same inaccessible documents to control for multiple time factors. A rubric based on the two major guidelines driving current accessibility practices, WCAG, and UDL, scored TVIs' application skills. The scores from the application documents and self-reported proficiencies were compared to see if any relationship existed between TVI’s technology proficiency and either time or accuracy.</a:t>
            </a:r>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332" name="Google Shape;33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abbreviated list of competencies based primarily on Smith et al. (2009) AT competencies for TVIs. Schmidt et al. (2009) TPACK measurements and Kelly &amp; Kapperman’s (2018) skills list was compared and integrated based on similarities. Approximately 200 statements will be narrowed down to 50 final questions and divided into five categories. All authors' permission has been obtained to utilize and adapt the questionnaires and lists. </a:t>
            </a:r>
            <a:endParaRPr/>
          </a:p>
          <a:p>
            <a:pPr marL="0" lvl="0" indent="0" algn="l" rtl="0">
              <a:spcBef>
                <a:spcPts val="0"/>
              </a:spcBef>
              <a:spcAft>
                <a:spcPts val="0"/>
              </a:spcAft>
              <a:buNone/>
            </a:pPr>
            <a:endParaRPr/>
          </a:p>
          <a:p>
            <a:pPr marL="285739" lvl="0" indent="-285739" algn="l" rtl="0">
              <a:lnSpc>
                <a:spcPct val="100000"/>
              </a:lnSpc>
              <a:spcBef>
                <a:spcPts val="0"/>
              </a:spcBef>
              <a:spcAft>
                <a:spcPts val="0"/>
              </a:spcAft>
              <a:buNone/>
            </a:pPr>
            <a:r>
              <a:rPr lang="en-US" b="1"/>
              <a:t>Category 1: </a:t>
            </a:r>
            <a:r>
              <a:rPr lang="en-US"/>
              <a:t>Foundations of assistive technology, collaboration, and development</a:t>
            </a:r>
            <a:endParaRPr/>
          </a:p>
          <a:p>
            <a:pPr marL="742950" lvl="1" indent="-285750" algn="l" rtl="0">
              <a:lnSpc>
                <a:spcPct val="100000"/>
              </a:lnSpc>
              <a:spcBef>
                <a:spcPts val="0"/>
              </a:spcBef>
              <a:spcAft>
                <a:spcPts val="0"/>
              </a:spcAft>
              <a:buNone/>
            </a:pPr>
            <a:r>
              <a:rPr lang="en-US"/>
              <a:t>Laws regarding copyright and licensing of software, including shareware and freeware.</a:t>
            </a:r>
            <a:endParaRPr/>
          </a:p>
          <a:p>
            <a:pPr marL="285739" lvl="0" indent="-285739" algn="l" rtl="0">
              <a:lnSpc>
                <a:spcPct val="100000"/>
              </a:lnSpc>
              <a:spcBef>
                <a:spcPts val="0"/>
              </a:spcBef>
              <a:spcAft>
                <a:spcPts val="0"/>
              </a:spcAft>
              <a:buNone/>
            </a:pPr>
            <a:r>
              <a:rPr lang="en-US" b="1"/>
              <a:t>Category 2: </a:t>
            </a:r>
            <a:r>
              <a:rPr lang="en-US"/>
              <a:t>Use of Assistive Technology</a:t>
            </a:r>
            <a:endParaRPr/>
          </a:p>
          <a:p>
            <a:pPr marL="742950" lvl="1" indent="-285750" algn="l" rtl="0">
              <a:lnSpc>
                <a:spcPct val="100000"/>
              </a:lnSpc>
              <a:spcBef>
                <a:spcPts val="0"/>
              </a:spcBef>
              <a:spcAft>
                <a:spcPts val="0"/>
              </a:spcAft>
              <a:buNone/>
            </a:pPr>
            <a:r>
              <a:rPr lang="en-US"/>
              <a:t>Use built-in accessibility features on smart devices (i.e. gestures for screen readers, screen magnification, and switch access)</a:t>
            </a:r>
            <a:endParaRPr/>
          </a:p>
          <a:p>
            <a:pPr marL="285739" lvl="0" indent="-285739" algn="l" rtl="0">
              <a:lnSpc>
                <a:spcPct val="100000"/>
              </a:lnSpc>
              <a:spcBef>
                <a:spcPts val="0"/>
              </a:spcBef>
              <a:spcAft>
                <a:spcPts val="0"/>
              </a:spcAft>
              <a:buNone/>
            </a:pPr>
            <a:r>
              <a:rPr lang="en-US" b="1"/>
              <a:t>Category 3: </a:t>
            </a:r>
            <a:r>
              <a:rPr lang="en-US"/>
              <a:t>Use of Mainstream Technology</a:t>
            </a:r>
            <a:endParaRPr/>
          </a:p>
          <a:p>
            <a:pPr marL="742950" lvl="1" indent="-285750" algn="l" rtl="0">
              <a:lnSpc>
                <a:spcPct val="100000"/>
              </a:lnSpc>
              <a:spcBef>
                <a:spcPts val="0"/>
              </a:spcBef>
              <a:spcAft>
                <a:spcPts val="0"/>
              </a:spcAft>
              <a:buNone/>
            </a:pPr>
            <a:r>
              <a:rPr lang="en-US"/>
              <a:t>Use Microsoft programs (i.e., Word, PowerPoint, and Excel)</a:t>
            </a:r>
            <a:endParaRPr/>
          </a:p>
          <a:p>
            <a:pPr marL="285739" lvl="0" indent="-285739" algn="l" rtl="0">
              <a:lnSpc>
                <a:spcPct val="100000"/>
              </a:lnSpc>
              <a:spcBef>
                <a:spcPts val="0"/>
              </a:spcBef>
              <a:spcAft>
                <a:spcPts val="0"/>
              </a:spcAft>
              <a:buNone/>
            </a:pPr>
            <a:r>
              <a:rPr lang="en-US" b="1"/>
              <a:t>Category 4: </a:t>
            </a:r>
            <a:r>
              <a:rPr lang="en-US"/>
              <a:t>Assistive technology assessment, instructional strategies, and planning</a:t>
            </a:r>
            <a:endParaRPr/>
          </a:p>
          <a:p>
            <a:pPr marL="742950" lvl="1" indent="-285750" algn="l" rtl="0">
              <a:lnSpc>
                <a:spcPct val="100000"/>
              </a:lnSpc>
              <a:spcBef>
                <a:spcPts val="0"/>
              </a:spcBef>
              <a:spcAft>
                <a:spcPts val="0"/>
              </a:spcAft>
              <a:buNone/>
            </a:pPr>
            <a:r>
              <a:rPr lang="en-US"/>
              <a:t>Plan for AT instruction that is comprehensive, effective, relevant, and focused on the needs of the individual student (e.g., write AT goals and objectives in lesson plans, record data, and measure progress).</a:t>
            </a:r>
            <a:endParaRPr/>
          </a:p>
          <a:p>
            <a:pPr marL="285739" lvl="0" indent="-285739" algn="l" rtl="0">
              <a:lnSpc>
                <a:spcPct val="100000"/>
              </a:lnSpc>
              <a:spcBef>
                <a:spcPts val="0"/>
              </a:spcBef>
              <a:spcAft>
                <a:spcPts val="0"/>
              </a:spcAft>
              <a:buNone/>
            </a:pPr>
            <a:r>
              <a:rPr lang="en-US" b="1"/>
              <a:t>Category 5: </a:t>
            </a:r>
            <a:r>
              <a:rPr lang="en-US"/>
              <a:t>Access to information</a:t>
            </a:r>
            <a:endParaRPr/>
          </a:p>
          <a:p>
            <a:pPr marL="742950" lvl="1" indent="-285750" algn="l" rtl="0">
              <a:lnSpc>
                <a:spcPct val="100000"/>
              </a:lnSpc>
              <a:spcBef>
                <a:spcPts val="0"/>
              </a:spcBef>
              <a:spcAft>
                <a:spcPts val="0"/>
              </a:spcAft>
              <a:buNone/>
            </a:pPr>
            <a:r>
              <a:rPr lang="en-US"/>
              <a:t>Teach the students how to use </a:t>
            </a:r>
            <a:endParaRPr/>
          </a:p>
          <a:p>
            <a:pPr marL="742950" lvl="1" indent="-285750" algn="l" rtl="0">
              <a:lnSpc>
                <a:spcPct val="100000"/>
              </a:lnSpc>
              <a:spcBef>
                <a:spcPts val="0"/>
              </a:spcBef>
              <a:spcAft>
                <a:spcPts val="0"/>
              </a:spcAft>
              <a:buNone/>
            </a:pPr>
            <a:endParaRPr/>
          </a:p>
          <a:p>
            <a:pPr marL="0" lvl="0" indent="0" algn="l" rtl="0">
              <a:spcBef>
                <a:spcPts val="0"/>
              </a:spcBef>
              <a:spcAft>
                <a:spcPts val="0"/>
              </a:spcAft>
              <a:buSzPts val="1100"/>
              <a:buNone/>
            </a:pPr>
            <a:r>
              <a:rPr lang="en-US"/>
              <a:t>No exposure (0)— Novice (.25pt) — Basic (.5pt)— Proficient (.75pt)— Advance (1pt)</a:t>
            </a:r>
            <a:endParaRPr/>
          </a:p>
        </p:txBody>
      </p:sp>
      <p:sp>
        <p:nvSpPr>
          <p:cNvPr id="339" name="Google Shape;33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a:p>
            <a:pPr marL="342900" marR="0" lvl="0" indent="-342900" algn="l" rtl="0">
              <a:spcBef>
                <a:spcPts val="0"/>
              </a:spcBef>
              <a:spcAft>
                <a:spcPts val="0"/>
              </a:spcAft>
              <a:buClr>
                <a:schemeClr val="dk1"/>
              </a:buClr>
              <a:buSzPts val="1200"/>
              <a:buFont typeface="Arial"/>
              <a:buChar char="•"/>
            </a:pPr>
            <a:r>
              <a:rPr lang="en-US" sz="1200" b="0" i="1">
                <a:latin typeface="Times New Roman"/>
                <a:ea typeface="Times New Roman"/>
                <a:cs typeface="Times New Roman"/>
                <a:sym typeface="Times New Roman"/>
              </a:rPr>
              <a:t>Students with visual impairments </a:t>
            </a:r>
            <a:r>
              <a:rPr lang="en-US" sz="1200" b="0">
                <a:latin typeface="Times New Roman"/>
                <a:ea typeface="Times New Roman"/>
                <a:cs typeface="Times New Roman"/>
                <a:sym typeface="Times New Roman"/>
              </a:rPr>
              <a:t>are those whose “vision, even with correction, adversely affects a child’s educational performance” Sec. 300.8 (c) (13). This term encompasses K-12 students with visual impairment, blindness, and low vision, including those with additional or severe disabilities. </a:t>
            </a:r>
            <a:endParaRPr/>
          </a:p>
          <a:p>
            <a:pPr marL="342900" marR="0" lvl="0" indent="-342900" algn="l" rtl="0">
              <a:spcBef>
                <a:spcPts val="0"/>
              </a:spcBef>
              <a:spcAft>
                <a:spcPts val="0"/>
              </a:spcAft>
              <a:buClr>
                <a:schemeClr val="dk1"/>
              </a:buClr>
              <a:buSzPts val="1200"/>
              <a:buFont typeface="Arial"/>
              <a:buChar char="•"/>
            </a:pPr>
            <a:r>
              <a:rPr lang="en-US" sz="1200" b="0">
                <a:latin typeface="Times New Roman"/>
                <a:ea typeface="Times New Roman"/>
                <a:cs typeface="Times New Roman"/>
                <a:sym typeface="Times New Roman"/>
              </a:rPr>
              <a:t>I will be using the acronym TVI to stand for Teachers of students with visual impairments. These teachers are responsible for assessing and teaching the expanded core curriculum, which are nine specific skill areas students with visual impairments may need due to lack of incidental learning from their visual sense. One area is assistive technology. TVI also help students access to the general core curriculum. TVIs are often one of the leading players responsible for acquiring accessible materials. So they have the role of consulting with teachers and other professionals for access to the core curriculum.</a:t>
            </a:r>
            <a:endParaRPr/>
          </a:p>
          <a:p>
            <a:pPr marL="342900" marR="0" lvl="0" indent="-342900" algn="l" rtl="0">
              <a:spcBef>
                <a:spcPts val="0"/>
              </a:spcBef>
              <a:spcAft>
                <a:spcPts val="0"/>
              </a:spcAft>
              <a:buClr>
                <a:schemeClr val="dk1"/>
              </a:buClr>
              <a:buSzPts val="1200"/>
              <a:buFont typeface="Arial"/>
              <a:buChar char="•"/>
            </a:pPr>
            <a:r>
              <a:rPr lang="en-US" sz="1200" b="0" i="1">
                <a:latin typeface="Times New Roman"/>
                <a:ea typeface="Times New Roman"/>
                <a:cs typeface="Times New Roman"/>
                <a:sym typeface="Times New Roman"/>
              </a:rPr>
              <a:t>Instructional/ Learning Materials are a</a:t>
            </a:r>
            <a:r>
              <a:rPr lang="en-US" sz="1200" b="0">
                <a:latin typeface="Times New Roman"/>
                <a:ea typeface="Times New Roman"/>
                <a:cs typeface="Times New Roman"/>
                <a:sym typeface="Times New Roman"/>
              </a:rPr>
              <a:t>ny items a teacher uses to educate students (i.e., books, worksheets, lab equipment) to assist students in their academic pursuits.</a:t>
            </a:r>
            <a:endParaRPr/>
          </a:p>
          <a:p>
            <a:pPr marL="342900" marR="0" lvl="0" indent="-342900" algn="l" rtl="0">
              <a:spcBef>
                <a:spcPts val="0"/>
              </a:spcBef>
              <a:spcAft>
                <a:spcPts val="0"/>
              </a:spcAft>
              <a:buClr>
                <a:schemeClr val="dk1"/>
              </a:buClr>
              <a:buSzPts val="1200"/>
              <a:buFont typeface="Noto Sans Symbols"/>
              <a:buChar char="∙"/>
            </a:pPr>
            <a:r>
              <a:rPr lang="en-US" sz="1200" b="0" i="1">
                <a:latin typeface="Times New Roman"/>
                <a:ea typeface="Times New Roman"/>
                <a:cs typeface="Times New Roman"/>
                <a:sym typeface="Times New Roman"/>
              </a:rPr>
              <a:t>Accessible Format/ Accessible Instructional Materials (AIM) </a:t>
            </a:r>
            <a:r>
              <a:rPr lang="en-US" sz="1200" b="0">
                <a:latin typeface="Times New Roman"/>
                <a:ea typeface="Times New Roman"/>
                <a:cs typeface="Times New Roman"/>
                <a:sym typeface="Times New Roman"/>
              </a:rPr>
              <a:t>are a preferred usable learning medium, and alternative formats include large print, braille, digital, audio materials, and hybrids. </a:t>
            </a:r>
            <a:endParaRPr/>
          </a:p>
          <a:p>
            <a:pPr marL="342900" marR="0" lvl="0" indent="-342900" algn="l" rtl="0">
              <a:spcBef>
                <a:spcPts val="0"/>
              </a:spcBef>
              <a:spcAft>
                <a:spcPts val="0"/>
              </a:spcAft>
              <a:buClr>
                <a:schemeClr val="dk1"/>
              </a:buClr>
              <a:buSzPts val="1200"/>
              <a:buFont typeface="Noto Sans Symbols"/>
              <a:buChar char="∙"/>
            </a:pPr>
            <a:r>
              <a:rPr lang="en-US" sz="1200" b="0">
                <a:latin typeface="Times New Roman"/>
                <a:ea typeface="Times New Roman"/>
                <a:cs typeface="Times New Roman"/>
                <a:sym typeface="Times New Roman"/>
              </a:rPr>
              <a:t>While AIM can be in various forms, this study will focus on </a:t>
            </a:r>
            <a:r>
              <a:rPr lang="en-US" sz="1200" b="0" i="1">
                <a:latin typeface="Times New Roman"/>
                <a:ea typeface="Times New Roman"/>
                <a:cs typeface="Times New Roman"/>
                <a:sym typeface="Times New Roman"/>
              </a:rPr>
              <a:t>digital</a:t>
            </a:r>
            <a:r>
              <a:rPr lang="en-US" sz="1200" b="0">
                <a:latin typeface="Times New Roman"/>
                <a:ea typeface="Times New Roman"/>
                <a:cs typeface="Times New Roman"/>
                <a:sym typeface="Times New Roman"/>
              </a:rPr>
              <a:t> AIM. Digital</a:t>
            </a:r>
            <a:r>
              <a:rPr lang="en-US" sz="1200" b="0" i="1">
                <a:latin typeface="Times New Roman"/>
                <a:ea typeface="Times New Roman"/>
                <a:cs typeface="Times New Roman"/>
                <a:sym typeface="Times New Roman"/>
              </a:rPr>
              <a:t> </a:t>
            </a:r>
            <a:r>
              <a:rPr lang="en-US" sz="1200" b="0">
                <a:latin typeface="Times New Roman"/>
                <a:ea typeface="Times New Roman"/>
                <a:cs typeface="Times New Roman"/>
                <a:sym typeface="Times New Roman"/>
              </a:rPr>
              <a:t>AIM are materials that exist in form requiring the use of technology, including electronic documents, websites, games, and learning management platforms. Braille and other accessible formats remain essential tools in helping students access literacy, regardless of the study's emphasis on digital materials. When students have access to digital AIM, the conversion of digital accessible content into other accessible formats is possible. For example, students can access braille using an electronic refreshable braille display, audio  formats using text to computerize speech with screen readers, and large print using screen magnifiers. </a:t>
            </a:r>
            <a:endParaRPr/>
          </a:p>
          <a:p>
            <a:pPr marL="342900" marR="0" lvl="0" indent="-342900" algn="l" rtl="0">
              <a:spcBef>
                <a:spcPts val="0"/>
              </a:spcBef>
              <a:spcAft>
                <a:spcPts val="0"/>
              </a:spcAft>
              <a:buClr>
                <a:schemeClr val="dk1"/>
              </a:buClr>
              <a:buSzPts val="1200"/>
              <a:buFont typeface="Noto Sans Symbols"/>
              <a:buChar char="∙"/>
            </a:pPr>
            <a:r>
              <a:rPr lang="en-US" sz="1200" b="0" i="1">
                <a:latin typeface="Times New Roman"/>
                <a:ea typeface="Times New Roman"/>
                <a:cs typeface="Times New Roman"/>
                <a:sym typeface="Times New Roman"/>
              </a:rPr>
              <a:t>Acquisition </a:t>
            </a:r>
            <a:r>
              <a:rPr lang="en-US" sz="1200" b="0">
                <a:latin typeface="Times New Roman"/>
                <a:ea typeface="Times New Roman"/>
                <a:cs typeface="Times New Roman"/>
                <a:sym typeface="Times New Roman"/>
              </a:rPr>
              <a:t>of AIM encompasses all the steps involved in getting materials from the classroom teacher to the student so that the student can access and use the materials with or without assistive technology. </a:t>
            </a:r>
            <a:endParaRPr/>
          </a:p>
          <a:p>
            <a:pPr marL="342900" marR="0" lvl="0" indent="-342900" algn="l" rtl="0">
              <a:spcBef>
                <a:spcPts val="0"/>
              </a:spcBef>
              <a:spcAft>
                <a:spcPts val="0"/>
              </a:spcAft>
              <a:buClr>
                <a:schemeClr val="dk1"/>
              </a:buClr>
              <a:buSzPts val="1200"/>
              <a:buFont typeface="Noto Sans Symbols"/>
              <a:buChar char="∙"/>
            </a:pPr>
            <a:r>
              <a:rPr lang="en-US" sz="1200" b="0">
                <a:latin typeface="Times New Roman"/>
                <a:ea typeface="Times New Roman"/>
                <a:cs typeface="Times New Roman"/>
                <a:sym typeface="Times New Roman"/>
              </a:rPr>
              <a:t>This study looks into how TVIs use technology which is any tool ranging from low to high tech that TVIs can use to acquire digital materials and includes mainstream and assistive technology. </a:t>
            </a:r>
            <a:endParaRPr/>
          </a:p>
          <a:p>
            <a:pPr marL="742950" marR="0" lvl="1" indent="-285750" algn="l" rtl="0">
              <a:spcBef>
                <a:spcPts val="0"/>
              </a:spcBef>
              <a:spcAft>
                <a:spcPts val="0"/>
              </a:spcAft>
              <a:buClr>
                <a:schemeClr val="dk1"/>
              </a:buClr>
              <a:buSzPts val="1200"/>
              <a:buFont typeface="Courier New"/>
              <a:buChar char="o"/>
            </a:pPr>
            <a:r>
              <a:rPr lang="en-US" sz="1200" b="0" i="1">
                <a:latin typeface="Times New Roman"/>
                <a:ea typeface="Times New Roman"/>
                <a:cs typeface="Times New Roman"/>
                <a:sym typeface="Times New Roman"/>
              </a:rPr>
              <a:t>Mainstream technologies</a:t>
            </a:r>
            <a:r>
              <a:rPr lang="en-US" sz="1200" b="0">
                <a:latin typeface="Times New Roman"/>
                <a:ea typeface="Times New Roman"/>
                <a:cs typeface="Times New Roman"/>
                <a:sym typeface="Times New Roman"/>
              </a:rPr>
              <a:t> are created for the general public.</a:t>
            </a:r>
            <a:endParaRPr/>
          </a:p>
          <a:p>
            <a:pPr marL="742950" marR="0" lvl="1" indent="-285750" algn="l" rtl="0">
              <a:spcBef>
                <a:spcPts val="0"/>
              </a:spcBef>
              <a:spcAft>
                <a:spcPts val="0"/>
              </a:spcAft>
              <a:buClr>
                <a:schemeClr val="dk1"/>
              </a:buClr>
              <a:buSzPts val="1200"/>
              <a:buFont typeface="Courier New"/>
              <a:buChar char="o"/>
            </a:pPr>
            <a:r>
              <a:rPr lang="en-US" sz="1200" b="0" i="1">
                <a:latin typeface="Times New Roman"/>
                <a:ea typeface="Times New Roman"/>
                <a:cs typeface="Times New Roman"/>
                <a:sym typeface="Times New Roman"/>
              </a:rPr>
              <a:t>Assistive Technology/ Access Technology </a:t>
            </a:r>
            <a:r>
              <a:rPr lang="en-US" sz="1200" b="0">
                <a:latin typeface="Times New Roman"/>
                <a:ea typeface="Times New Roman"/>
                <a:cs typeface="Times New Roman"/>
                <a:sym typeface="Times New Roman"/>
              </a:rPr>
              <a:t>used interchangeably are “Any item, piece of equipment, or product system that is used to increase, maintain, or improve functional capabilities of a student with a disability</a:t>
            </a:r>
            <a:endParaRPr/>
          </a:p>
        </p:txBody>
      </p:sp>
      <p:sp>
        <p:nvSpPr>
          <p:cNvPr id="153" name="Google Shape;1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9f688b637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9f688b6376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29f688b6376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9a1783e57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9a1783e579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 purposefully made these scenarios a little difficult. </a:t>
            </a:r>
            <a:endParaRPr/>
          </a:p>
          <a:p>
            <a:pPr marL="0" lvl="0" indent="0" algn="l" rtl="0">
              <a:spcBef>
                <a:spcPts val="0"/>
              </a:spcBef>
              <a:spcAft>
                <a:spcPts val="0"/>
              </a:spcAft>
              <a:buNone/>
            </a:pPr>
            <a:endParaRPr/>
          </a:p>
          <a:p>
            <a:pPr marL="0" lvl="0" indent="0" algn="l" rtl="0">
              <a:spcBef>
                <a:spcPts val="0"/>
              </a:spcBef>
              <a:spcAft>
                <a:spcPts val="0"/>
              </a:spcAft>
              <a:buNone/>
            </a:pPr>
            <a:r>
              <a:rPr lang="en-US" b="1"/>
              <a:t>Presentation scenario:</a:t>
            </a:r>
            <a:r>
              <a:rPr lang="en-US"/>
              <a:t> Imagine that you have a student on your caseload who requires the use of a screen magnifier and screen reader to access educational materials. The classroom teacher emailed you a presentation inaccessible for this student and requested that you make it accessible before the next class, as they will be doing a special butterfly activity. Your task is to modify the presentation to an accessible format using either Microsoft PowerPoint presentation OR Google Slides so that the student can participate in class activities.</a:t>
            </a:r>
            <a:endParaRPr/>
          </a:p>
          <a:p>
            <a:pPr marL="0" lvl="0" indent="0" algn="l" rtl="0">
              <a:spcBef>
                <a:spcPts val="0"/>
              </a:spcBef>
              <a:spcAft>
                <a:spcPts val="0"/>
              </a:spcAft>
              <a:buNone/>
            </a:pPr>
            <a:endParaRPr/>
          </a:p>
          <a:p>
            <a:pPr marL="0" lvl="0" indent="0" algn="l" rtl="0">
              <a:spcBef>
                <a:spcPts val="0"/>
              </a:spcBef>
              <a:spcAft>
                <a:spcPts val="0"/>
              </a:spcAft>
              <a:buNone/>
            </a:pPr>
            <a:r>
              <a:rPr lang="en-US" b="1"/>
              <a:t>WKST scenario: </a:t>
            </a:r>
            <a:r>
              <a:rPr lang="en-US"/>
              <a:t>A student relies on a screen magnifier and screen reader to access class materials. You have asked the classroom teacher to send electronic copies of the worksheet so you can adapt it remotely. The classroom teacher has just sent you a secure PDF copy of a worksheet that is inaccessible to this student. Your job is to adapt the worksheet into an accessible word-processing format using either Microsoft Word or Google Docs. The teacher has emphasized the urgency of this task and requested that you have the modified worksheet ready by the end of the day, as the student needs it for their homework assignment.</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p:txBody>
      </p:sp>
      <p:sp>
        <p:nvSpPr>
          <p:cNvPr id="353" name="Google Shape;353;g29a1783e579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9f1ef4c98e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9f1ef4c98e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rubrics requirements were adapted from the National Center on Disability and Access to Education and Web AIM cheat sheets based on Microsoft Document Best Practices and the WCAG 2.1 guidelines.</a:t>
            </a:r>
            <a:endParaRPr dirty="0"/>
          </a:p>
          <a:p>
            <a:pPr marL="457200" lvl="0" indent="-317500" algn="l" rtl="0">
              <a:spcBef>
                <a:spcPts val="0"/>
              </a:spcBef>
              <a:spcAft>
                <a:spcPts val="0"/>
              </a:spcAft>
              <a:buSzPts val="1400"/>
              <a:buChar char="●"/>
            </a:pPr>
            <a:r>
              <a:rPr lang="en-US" dirty="0"/>
              <a:t>Text alternatives: Include alt text with all visuals.</a:t>
            </a:r>
            <a:endParaRPr dirty="0"/>
          </a:p>
          <a:p>
            <a:pPr marL="457200" lvl="0" indent="-317500" algn="l" rtl="0">
              <a:spcBef>
                <a:spcPts val="0"/>
              </a:spcBef>
              <a:spcAft>
                <a:spcPts val="0"/>
              </a:spcAft>
              <a:buSzPts val="1400"/>
              <a:buChar char="●"/>
            </a:pPr>
            <a:r>
              <a:rPr lang="en-US" dirty="0"/>
              <a:t>Font Type &amp; Size: Use 18pt or larger. Select familiar, simple fonts such as Arial or Calibri. </a:t>
            </a:r>
            <a:endParaRPr dirty="0"/>
          </a:p>
          <a:p>
            <a:pPr marL="457200" lvl="0" indent="-317500" algn="l" rtl="0">
              <a:spcBef>
                <a:spcPts val="0"/>
              </a:spcBef>
              <a:spcAft>
                <a:spcPts val="0"/>
              </a:spcAft>
              <a:buSzPts val="1400"/>
              <a:buChar char="●"/>
            </a:pPr>
            <a:r>
              <a:rPr lang="en-US" dirty="0"/>
              <a:t>Spacing: Line spacing at least 1.5 times the font size. Avoid unnecessary blank lines.</a:t>
            </a:r>
            <a:endParaRPr dirty="0"/>
          </a:p>
          <a:p>
            <a:pPr marL="457200" lvl="0" indent="-317500" algn="l" rtl="0">
              <a:spcBef>
                <a:spcPts val="0"/>
              </a:spcBef>
              <a:spcAft>
                <a:spcPts val="0"/>
              </a:spcAft>
              <a:buSzPts val="1400"/>
              <a:buChar char="●"/>
            </a:pPr>
            <a:r>
              <a:rPr lang="en-US" dirty="0"/>
              <a:t>Title: Give every slide a unique title. </a:t>
            </a:r>
            <a:endParaRPr dirty="0"/>
          </a:p>
          <a:p>
            <a:pPr marL="457200" lvl="0" indent="-317500" algn="l" rtl="0">
              <a:spcBef>
                <a:spcPts val="0"/>
              </a:spcBef>
              <a:spcAft>
                <a:spcPts val="0"/>
              </a:spcAft>
              <a:buSzPts val="1400"/>
              <a:buChar char="●"/>
            </a:pPr>
            <a:r>
              <a:rPr lang="en-US" dirty="0"/>
              <a:t>Meaningful links: Add meaningful, unique hyperlink text. </a:t>
            </a:r>
            <a:endParaRPr dirty="0"/>
          </a:p>
          <a:p>
            <a:pPr marL="457200" lvl="0" indent="-317500" algn="l" rtl="0">
              <a:spcBef>
                <a:spcPts val="0"/>
              </a:spcBef>
              <a:spcAft>
                <a:spcPts val="0"/>
              </a:spcAft>
              <a:buSzPts val="1400"/>
              <a:buChar char="●"/>
            </a:pPr>
            <a:r>
              <a:rPr lang="en-US" dirty="0"/>
              <a:t>Color: Avoid using color alone to communicate. </a:t>
            </a:r>
            <a:endParaRPr dirty="0"/>
          </a:p>
          <a:p>
            <a:pPr marL="457200" lvl="0" indent="-317500" algn="l" rtl="0">
              <a:spcBef>
                <a:spcPts val="0"/>
              </a:spcBef>
              <a:spcAft>
                <a:spcPts val="0"/>
              </a:spcAft>
              <a:buSzPts val="1400"/>
              <a:buChar char="●"/>
            </a:pPr>
            <a:r>
              <a:rPr lang="en-US" dirty="0"/>
              <a:t>Contrast: Use sufficient contrast for text and background colors (opposite ends of the color spectrum).</a:t>
            </a:r>
            <a:endParaRPr dirty="0"/>
          </a:p>
          <a:p>
            <a:pPr marL="457200" lvl="0" indent="-317500" algn="l" rtl="0">
              <a:spcBef>
                <a:spcPts val="0"/>
              </a:spcBef>
              <a:spcAft>
                <a:spcPts val="0"/>
              </a:spcAft>
              <a:buSzPts val="1400"/>
              <a:buChar char="●"/>
            </a:pPr>
            <a:r>
              <a:rPr lang="en-US" dirty="0"/>
              <a:t>List and columns: Use built-in list or column formats (i.e., numbers or bullets lists or column layout).</a:t>
            </a:r>
            <a:endParaRPr dirty="0"/>
          </a:p>
          <a:p>
            <a:pPr marL="457200" lvl="0" indent="-317500" algn="l" rtl="0">
              <a:spcBef>
                <a:spcPts val="0"/>
              </a:spcBef>
              <a:spcAft>
                <a:spcPts val="0"/>
              </a:spcAft>
              <a:buSzPts val="1400"/>
              <a:buChar char="●"/>
            </a:pPr>
            <a:r>
              <a:rPr lang="en-US" dirty="0"/>
              <a:t>Accurate Text</a:t>
            </a:r>
            <a:endParaRPr dirty="0"/>
          </a:p>
          <a:p>
            <a:pPr marL="457200" lvl="0" indent="-317500" algn="l" rtl="0">
              <a:spcBef>
                <a:spcPts val="0"/>
              </a:spcBef>
              <a:spcAft>
                <a:spcPts val="0"/>
              </a:spcAft>
              <a:buSzPts val="1400"/>
              <a:buChar char="●"/>
            </a:pPr>
            <a:r>
              <a:rPr lang="en-US" dirty="0"/>
              <a:t>Correct Reading Order</a:t>
            </a:r>
            <a:endParaRPr dirty="0"/>
          </a:p>
        </p:txBody>
      </p:sp>
      <p:sp>
        <p:nvSpPr>
          <p:cNvPr id="360" name="Google Shape;360;g29f1ef4c98e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9f1ef4c98e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9f1ef4c98e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Data for this study was collected from May 15</a:t>
            </a:r>
            <a:r>
              <a:rPr lang="en-US" baseline="30000"/>
              <a:t>th</a:t>
            </a:r>
            <a:r>
              <a:rPr lang="en-US"/>
              <a:t>, 2023 until September 15</a:t>
            </a:r>
            <a:r>
              <a:rPr lang="en-US" baseline="30000"/>
              <a:t>th</a:t>
            </a:r>
            <a:r>
              <a:rPr lang="en-US"/>
              <a:t>, 2023. In order to qualify for the study, participants had to meet the following five criteria: (1) demonstrate they understand the survey terminology by passing three questions; (2) currently be working as a TVI either full or part time; (3) teach K-12 which includes students up to age 22; (4) teach in the United States or one of the Territories; (5) work with students that need digital AIM.</a:t>
            </a:r>
            <a:endParaRPr/>
          </a:p>
          <a:p>
            <a:pPr marL="0" lvl="0" indent="0" algn="l" rtl="0">
              <a:spcBef>
                <a:spcPts val="0"/>
              </a:spcBef>
              <a:spcAft>
                <a:spcPts val="0"/>
              </a:spcAft>
              <a:buNone/>
            </a:pPr>
            <a:endParaRPr/>
          </a:p>
          <a:p>
            <a:pPr marL="0" lvl="0" indent="0" algn="l" rtl="0">
              <a:spcBef>
                <a:spcPts val="0"/>
              </a:spcBef>
              <a:spcAft>
                <a:spcPts val="0"/>
              </a:spcAft>
              <a:buNone/>
            </a:pPr>
            <a:r>
              <a:rPr lang="en-US"/>
              <a:t>More than half (53%) reported that either all of their students or the majority of them require these resources, indicating a substantial need for comprehensive accessibility support. Additionally, 27% mentioned that about half of their students need digital accessible materials. </a:t>
            </a:r>
            <a:endParaRPr/>
          </a:p>
        </p:txBody>
      </p:sp>
      <p:sp>
        <p:nvSpPr>
          <p:cNvPr id="367" name="Google Shape;367;g29f1ef4c98e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9eee5bae2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9eee5bae2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1200"/>
              </a:spcAft>
              <a:buNone/>
            </a:pPr>
            <a:r>
              <a:rPr lang="en-US"/>
              <a:t>Note. The total number of United States’ states (including Washington DC) and 5 major territories represented is 40 which equates to roughly 71% representation across the states plus territories. Missing from the map is the American Soma (n=5). The top states represented were Massachusetts (n=21), California (n=10), Indiana (n=7), Texas (n=7), Florida (n=6), and Maine (n=6). There was n=8 participants responded that they teach in more than one state.</a:t>
            </a:r>
            <a:endParaRPr sz="1300"/>
          </a:p>
        </p:txBody>
      </p:sp>
      <p:sp>
        <p:nvSpPr>
          <p:cNvPr id="374" name="Google Shape;374;g29eee5bae2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9f1ef4c98e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9f1ef4c98e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the community summary of results for who is designated person responsible for the major steps in acquiring digital AIM: gather, order, adapt, deliver, and teach. This summary table showing the top selected options. I want to bring your attention to the *TVI row which had the highest amount for each category.</a:t>
            </a:r>
            <a:endParaRPr/>
          </a:p>
        </p:txBody>
      </p:sp>
      <p:sp>
        <p:nvSpPr>
          <p:cNvPr id="381" name="Google Shape;381;g29f1ef4c98e_0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9eee5bae2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9eee5bae2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Division of Labor Results</a:t>
            </a:r>
            <a:endParaRPr/>
          </a:p>
          <a:p>
            <a:pPr marL="0" lvl="0" indent="0" algn="l" rtl="0">
              <a:lnSpc>
                <a:spcPct val="115000"/>
              </a:lnSpc>
              <a:spcBef>
                <a:spcPts val="1200"/>
              </a:spcBef>
              <a:spcAft>
                <a:spcPts val="0"/>
              </a:spcAft>
              <a:buNone/>
            </a:pPr>
            <a:r>
              <a:rPr lang="en-US" i="1"/>
              <a:t>Note: </a:t>
            </a:r>
            <a:r>
              <a:rPr lang="en-US"/>
              <a:t>N=112 Participants could select more than one, so the total percentage is more than 100%. If participants selected “I do not document the time” it was mutually exclusive.</a:t>
            </a:r>
            <a:endParaRPr/>
          </a:p>
          <a:p>
            <a:pPr marL="0" lvl="0" indent="0" algn="l" rtl="0">
              <a:lnSpc>
                <a:spcPct val="115000"/>
              </a:lnSpc>
              <a:spcBef>
                <a:spcPts val="1200"/>
              </a:spcBef>
              <a:spcAft>
                <a:spcPts val="1200"/>
              </a:spcAft>
              <a:buNone/>
            </a:pPr>
            <a:r>
              <a:rPr lang="en-US"/>
              <a:t>Participants were asked how they document the time it takes to acquire digital materials for their? This includes all the steps involved in getting materials from the classroom teacher to the student so that the student can access and use the materials with or without assistive technology, including obtaining, curating, creating, adapting, and disseminating. The highest response was no document of time at 32%, followed by submitting a formal time log to their employer at 29%, and on the student’s IEP and allotted time on schedule both had 26%. </a:t>
            </a:r>
            <a:endParaRPr/>
          </a:p>
        </p:txBody>
      </p:sp>
      <p:sp>
        <p:nvSpPr>
          <p:cNvPr id="388" name="Google Shape;388;g29eee5bae23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9f1ef4c98e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9f1ef4c98e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1200"/>
              </a:spcAft>
              <a:buNone/>
            </a:pPr>
            <a:r>
              <a:rPr lang="en-US"/>
              <a:t>Out of the 29 participants who indicated that their acquisition time was documented on their students' Individualized Education Plans (IEPs), the most common section where they recorded their hours was the "consult/indirect hours," with a majority of respondents at 66%. The next largest area was "accommodation" section (38%) and "supplementary materials/aid" following closely (31%). Of the 29 participants, 28 shared how they would describe the appropriateness of the time. Only 21.43% of participants believe the time is accurately reflected, 28.57% think they need less tim, and half of the respondents indicated that more time is needed than is documented on their students IEP.</a:t>
            </a:r>
            <a:endParaRPr/>
          </a:p>
        </p:txBody>
      </p:sp>
      <p:sp>
        <p:nvSpPr>
          <p:cNvPr id="395" name="Google Shape;395;g29f1ef4c98e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9f1ef4c98e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9f1ef4c98e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Participants were asked to give examples of materials they commonly have to aquire. The written responses were broken down into individual line items for any that included more than one item in their response. The five prominent themes/ categories that emerged from the responses regarding the types of learning materials adapted or converted into digital accessible instructional materials (AIM) are as follows:</a:t>
            </a:r>
            <a:endParaRPr/>
          </a:p>
          <a:p>
            <a:pPr marL="457200" lvl="0" indent="-304800" algn="l" rtl="0">
              <a:lnSpc>
                <a:spcPct val="115000"/>
              </a:lnSpc>
              <a:spcBef>
                <a:spcPts val="1200"/>
              </a:spcBef>
              <a:spcAft>
                <a:spcPts val="0"/>
              </a:spcAft>
              <a:buSzPts val="1200"/>
              <a:buChar char="●"/>
            </a:pPr>
            <a:r>
              <a:rPr lang="en-US" b="1"/>
              <a:t>Printed Materials: </a:t>
            </a:r>
            <a:r>
              <a:rPr lang="en-US"/>
              <a:t>The most prevalent theme that emerged was printed materials encompassing worksheets, workbooks, and handouts occuring in almost a quarter of responses (24.9%). Worksheets were the most frequently listed, accounting for 42% of the printed materials category, followed by teacher-made materials, comprising 19%. </a:t>
            </a:r>
            <a:endParaRPr/>
          </a:p>
          <a:p>
            <a:pPr marL="457200" lvl="0" indent="-304800" algn="l" rtl="0">
              <a:lnSpc>
                <a:spcPct val="115000"/>
              </a:lnSpc>
              <a:spcBef>
                <a:spcPts val="0"/>
              </a:spcBef>
              <a:spcAft>
                <a:spcPts val="0"/>
              </a:spcAft>
              <a:buSzPts val="1200"/>
              <a:buChar char="●"/>
            </a:pPr>
            <a:r>
              <a:rPr lang="en-US" b="1"/>
              <a:t>Books</a:t>
            </a:r>
            <a:r>
              <a:rPr lang="en-US"/>
              <a:t>. Books were the second largest occurring theme in 18% of responses. This category included recreational books  and assigned literature which was the majority in the book category (64%). Textbooks make up 36% of the book category. </a:t>
            </a:r>
            <a:endParaRPr/>
          </a:p>
          <a:p>
            <a:pPr marL="457200" lvl="0" indent="-304800" algn="l" rtl="0">
              <a:lnSpc>
                <a:spcPct val="115000"/>
              </a:lnSpc>
              <a:spcBef>
                <a:spcPts val="0"/>
              </a:spcBef>
              <a:spcAft>
                <a:spcPts val="0"/>
              </a:spcAft>
              <a:buSzPts val="1200"/>
              <a:buChar char="●"/>
            </a:pPr>
            <a:r>
              <a:rPr lang="en-US" b="1"/>
              <a:t> Digital documents: </a:t>
            </a:r>
            <a:r>
              <a:rPr lang="en-US"/>
              <a:t>Digital documents emerged as the third most prevalent category, accounting for 12% of responses. This category included various types of digital documents, such as Microsoft Word Documents, Google Docs, PDFs, PowerPoints, and Google Slides. PDFs constituted 22% of this category, closely followed by PowerPoint, making up 20%.</a:t>
            </a:r>
            <a:endParaRPr/>
          </a:p>
          <a:p>
            <a:pPr marL="457200" lvl="0" indent="-304800" algn="l" rtl="0">
              <a:lnSpc>
                <a:spcPct val="115000"/>
              </a:lnSpc>
              <a:spcBef>
                <a:spcPts val="0"/>
              </a:spcBef>
              <a:spcAft>
                <a:spcPts val="0"/>
              </a:spcAft>
              <a:buSzPts val="1200"/>
              <a:buChar char="●"/>
            </a:pPr>
            <a:r>
              <a:rPr lang="en-US" b="1"/>
              <a:t>Core Curriculum subjects: </a:t>
            </a:r>
            <a:r>
              <a:rPr lang="en-US"/>
              <a:t>The fourth most frequently mentioned area, reported by 10% of participants, was core curriculum subjects. Math made up 38% of the subjects mentioned followed by science which made up 23% . </a:t>
            </a:r>
            <a:endParaRPr/>
          </a:p>
          <a:p>
            <a:pPr marL="457200" lvl="0" indent="-304800" algn="l" rtl="0">
              <a:lnSpc>
                <a:spcPct val="115000"/>
              </a:lnSpc>
              <a:spcBef>
                <a:spcPts val="0"/>
              </a:spcBef>
              <a:spcAft>
                <a:spcPts val="0"/>
              </a:spcAft>
              <a:buSzPts val="1200"/>
              <a:buChar char="●"/>
            </a:pPr>
            <a:r>
              <a:rPr lang="en-US" b="1"/>
              <a:t>Visuals:</a:t>
            </a:r>
            <a:r>
              <a:rPr lang="en-US"/>
              <a:t> The fifth most common category involved visuals (8%), which included elements like charts, diagrams, graphs, maps, pictures, and images. Maps, in particular, represented nearly a third of the visual category (29%).</a:t>
            </a:r>
            <a:endParaRPr/>
          </a:p>
        </p:txBody>
      </p:sp>
      <p:sp>
        <p:nvSpPr>
          <p:cNvPr id="402" name="Google Shape;402;g29f1ef4c98e_0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9f1ef4c98e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9f1ef4c98e_0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Out of the 108 participants who provided responses, all of them reported encountering at least one barrier when trying to acquire digital AIM. The primary barriers were similar: lack of time during the workday (57.04%) and challenges in obtaining work/materials from teachers (56.48%). Technology related barriers (lack of tools, training, and support) were next most common at 48%.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qualitative data provided revealed one major theme which was inefficient process such as “State AIM ordering process is not digital it is paper based faxing”; “The actual material I need not being available and needing to check multiple locations before determining I will need to create the version myself. Time-consuming and not always efficient; “Schools purchase of inaccessible platforms, no input in this process.”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09" name="Google Shape;409;g29f1ef4c98e_0_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My overarching questions: How are TVIs utilizing technology to acquire digital AIM for K–12 students with visual impairments in the United States? </a:t>
            </a:r>
            <a:endParaRPr/>
          </a:p>
          <a:p>
            <a:pPr marL="0" lvl="0" indent="0" algn="l" rtl="0">
              <a:spcBef>
                <a:spcPts val="0"/>
              </a:spcBef>
              <a:spcAft>
                <a:spcPts val="0"/>
              </a:spcAft>
              <a:buSzPts val="1100"/>
              <a:buNone/>
            </a:pPr>
            <a:r>
              <a:rPr lang="en-US"/>
              <a:t>My sub questions are how are TVIS using tech resources to acquire digital aim? How do the time and accuracy of applying digital aim guidelines relate to their technology proficiencies? And how do the factors of tech proficiencies and years in the field predict for the amount of time spent week towards acquiring aim?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endParaRPr/>
          </a:p>
        </p:txBody>
      </p:sp>
      <p:sp>
        <p:nvSpPr>
          <p:cNvPr id="160" name="Google Shape;16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9f1ef4c98e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9f1ef4c98e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Highest Areas</a:t>
            </a:r>
            <a:endParaRPr/>
          </a:p>
          <a:p>
            <a:pPr marL="457200" lvl="0" indent="-317500" algn="l" rtl="0">
              <a:spcBef>
                <a:spcPts val="0"/>
              </a:spcBef>
              <a:spcAft>
                <a:spcPts val="0"/>
              </a:spcAft>
              <a:buSzPts val="1400"/>
              <a:buChar char="●"/>
            </a:pPr>
            <a:r>
              <a:rPr lang="en-US"/>
              <a:t>Teaching students to increase access to writing (4.06).</a:t>
            </a:r>
            <a:endParaRPr/>
          </a:p>
          <a:p>
            <a:pPr marL="457200" lvl="0" indent="-317500" algn="l" rtl="0">
              <a:spcBef>
                <a:spcPts val="0"/>
              </a:spcBef>
              <a:spcAft>
                <a:spcPts val="0"/>
              </a:spcAft>
              <a:buSzPts val="1400"/>
              <a:buChar char="●"/>
            </a:pPr>
            <a:r>
              <a:rPr lang="en-US"/>
              <a:t>Using Google-based products (2.04) </a:t>
            </a:r>
            <a:endParaRPr/>
          </a:p>
          <a:p>
            <a:pPr marL="0" lvl="0" indent="0" algn="l" rtl="0">
              <a:spcBef>
                <a:spcPts val="0"/>
              </a:spcBef>
              <a:spcAft>
                <a:spcPts val="0"/>
              </a:spcAft>
              <a:buClr>
                <a:schemeClr val="dk1"/>
              </a:buClr>
              <a:buSzPts val="1100"/>
              <a:buFont typeface="Arial"/>
              <a:buNone/>
            </a:pPr>
            <a:r>
              <a:rPr lang="en-US"/>
              <a:t>Lowest Areas</a:t>
            </a:r>
            <a:endParaRPr/>
          </a:p>
          <a:p>
            <a:pPr marL="457200" lvl="0" indent="-317500" algn="l" rtl="0">
              <a:spcBef>
                <a:spcPts val="0"/>
              </a:spcBef>
              <a:spcAft>
                <a:spcPts val="0"/>
              </a:spcAft>
              <a:buSzPts val="1400"/>
              <a:buChar char="●"/>
            </a:pPr>
            <a:r>
              <a:rPr lang="en-US"/>
              <a:t>The history of developing assistive technology (AT) devices and software for individuals with visual impairments. (1.01)</a:t>
            </a:r>
            <a:endParaRPr/>
          </a:p>
          <a:p>
            <a:pPr marL="457200" lvl="0" indent="-317500" algn="l" rtl="0">
              <a:spcBef>
                <a:spcPts val="0"/>
              </a:spcBef>
              <a:spcAft>
                <a:spcPts val="0"/>
              </a:spcAft>
              <a:buSzPts val="1400"/>
              <a:buChar char="●"/>
            </a:pPr>
            <a:r>
              <a:rPr lang="en-US"/>
              <a:t>Applying concepts of the Web Content Accessibility Guidelines (WCAG) related to individuals with visual impairments. (5.01)</a:t>
            </a:r>
            <a:endParaRPr/>
          </a:p>
        </p:txBody>
      </p:sp>
      <p:sp>
        <p:nvSpPr>
          <p:cNvPr id="416" name="Google Shape;416;g29f1ef4c98e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9f688b6376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9f688b6376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N=107. Respondents had an average of 33.24 for the score putting thing in the “Basic” category. The basic category (58.88%).</a:t>
            </a:r>
            <a:endParaRPr/>
          </a:p>
        </p:txBody>
      </p:sp>
      <p:sp>
        <p:nvSpPr>
          <p:cNvPr id="423" name="Google Shape;423;g29f688b6376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9f1ef4c98e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9f1ef4c98e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a:t>Overall, respondents did better with adapting a worksheet than a presentation with the average scores being 33 for worksheets and 28.45 for presentations. Presentation the highest scoring area was the accuracy of words. Worksheet the highest scoring area was font type. Meaningful links scored the lowest in both the presentation and worksheet simulations. </a:t>
            </a:r>
            <a:endParaRPr/>
          </a:p>
          <a:p>
            <a:pPr marL="0" lvl="0" indent="0" algn="l" rtl="0">
              <a:lnSpc>
                <a:spcPct val="115000"/>
              </a:lnSpc>
              <a:spcBef>
                <a:spcPts val="1200"/>
              </a:spcBef>
              <a:spcAft>
                <a:spcPts val="0"/>
              </a:spcAft>
              <a:buNone/>
            </a:pPr>
            <a:r>
              <a:rPr lang="en-US"/>
              <a:t>25 participants chose to continue to the simulation sections. 20 gradable</a:t>
            </a:r>
            <a:endParaRPr/>
          </a:p>
          <a:p>
            <a:pPr marL="457200" lvl="0" indent="-304800" algn="l" rtl="0">
              <a:lnSpc>
                <a:spcPct val="150000"/>
              </a:lnSpc>
              <a:spcBef>
                <a:spcPts val="1200"/>
              </a:spcBef>
              <a:spcAft>
                <a:spcPts val="0"/>
              </a:spcAft>
              <a:buClr>
                <a:schemeClr val="dk1"/>
              </a:buClr>
              <a:buSzPts val="1200"/>
              <a:buFont typeface="Calibri"/>
              <a:buChar char="•"/>
            </a:pPr>
            <a:r>
              <a:rPr lang="en-US"/>
              <a:t>Very Poor quality (25% or less) = Less than 12.5 points  </a:t>
            </a:r>
            <a:endParaRPr/>
          </a:p>
          <a:p>
            <a:pPr marL="457200" lvl="0" indent="-304800" algn="l" rtl="0">
              <a:lnSpc>
                <a:spcPct val="150000"/>
              </a:lnSpc>
              <a:spcBef>
                <a:spcPts val="0"/>
              </a:spcBef>
              <a:spcAft>
                <a:spcPts val="0"/>
              </a:spcAft>
              <a:buClr>
                <a:schemeClr val="dk1"/>
              </a:buClr>
              <a:buSzPts val="1200"/>
              <a:buFont typeface="Calibri"/>
              <a:buChar char="•"/>
            </a:pPr>
            <a:r>
              <a:rPr lang="en-US"/>
              <a:t>Poor quality (26% - 50%) = 13-25 points  </a:t>
            </a:r>
            <a:endParaRPr/>
          </a:p>
          <a:p>
            <a:pPr marL="457200" lvl="0" indent="-304800" algn="l" rtl="0">
              <a:lnSpc>
                <a:spcPct val="150000"/>
              </a:lnSpc>
              <a:spcBef>
                <a:spcPts val="0"/>
              </a:spcBef>
              <a:spcAft>
                <a:spcPts val="0"/>
              </a:spcAft>
              <a:buClr>
                <a:schemeClr val="dk1"/>
              </a:buClr>
              <a:buSzPts val="1200"/>
              <a:buFont typeface="Calibri"/>
              <a:buChar char="•"/>
            </a:pPr>
            <a:r>
              <a:rPr lang="en-US"/>
              <a:t>Low quality (51%-75%) = 25.5 -37.5 points</a:t>
            </a:r>
            <a:endParaRPr/>
          </a:p>
          <a:p>
            <a:pPr marL="457200" lvl="0" indent="-304800" algn="l" rtl="0">
              <a:lnSpc>
                <a:spcPct val="150000"/>
              </a:lnSpc>
              <a:spcBef>
                <a:spcPts val="0"/>
              </a:spcBef>
              <a:spcAft>
                <a:spcPts val="0"/>
              </a:spcAft>
              <a:buClr>
                <a:schemeClr val="dk1"/>
              </a:buClr>
              <a:buSzPts val="1200"/>
              <a:buFont typeface="Calibri"/>
              <a:buChar char="•"/>
            </a:pPr>
            <a:r>
              <a:rPr lang="en-US"/>
              <a:t>Medium quality (76%-99%) = 38 - 49.5 points </a:t>
            </a:r>
            <a:endParaRPr/>
          </a:p>
          <a:p>
            <a:pPr marL="457200" lvl="0" indent="-304800" algn="l" rtl="0">
              <a:lnSpc>
                <a:spcPct val="150000"/>
              </a:lnSpc>
              <a:spcBef>
                <a:spcPts val="0"/>
              </a:spcBef>
              <a:spcAft>
                <a:spcPts val="0"/>
              </a:spcAft>
              <a:buClr>
                <a:schemeClr val="dk1"/>
              </a:buClr>
              <a:buSzPts val="1200"/>
              <a:buFont typeface="Calibri"/>
              <a:buChar char="•"/>
            </a:pPr>
            <a:r>
              <a:rPr lang="en-US"/>
              <a:t>High quality (100%) = 50 points  </a:t>
            </a:r>
            <a:endParaRPr/>
          </a:p>
        </p:txBody>
      </p:sp>
      <p:sp>
        <p:nvSpPr>
          <p:cNvPr id="430" name="Google Shape;430;g29f1ef4c98e_0_1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9f1ef4c9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9f1ef4c98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Alternative URL: </a:t>
            </a:r>
            <a:r>
              <a:rPr lang="en-US" u="sng">
                <a:solidFill>
                  <a:schemeClr val="hlink"/>
                </a:solidFill>
                <a:hlinkClick r:id="rId3"/>
              </a:rPr>
              <a:t>https://tinyurl.com/TVIAim</a:t>
            </a:r>
            <a:r>
              <a:rPr lang="en-US"/>
              <a:t>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Rate your tech proficiency</a:t>
            </a:r>
            <a:endParaRPr/>
          </a:p>
          <a:p>
            <a:pPr marL="0" lvl="0" indent="0" algn="l" rtl="0">
              <a:lnSpc>
                <a:spcPct val="100000"/>
              </a:lnSpc>
              <a:spcBef>
                <a:spcPts val="0"/>
              </a:spcBef>
              <a:spcAft>
                <a:spcPts val="0"/>
              </a:spcAft>
              <a:buClr>
                <a:schemeClr val="dk1"/>
              </a:buClr>
              <a:buSzPts val="1100"/>
              <a:buFont typeface="Arial"/>
              <a:buNone/>
            </a:pPr>
            <a:r>
              <a:rPr lang="en-US"/>
              <a:t>No exposure: I've had no exposure to this topic or skill.</a:t>
            </a:r>
            <a:endParaRPr/>
          </a:p>
          <a:p>
            <a:pPr marL="0" lvl="0" indent="0" algn="l" rtl="0">
              <a:lnSpc>
                <a:spcPct val="100000"/>
              </a:lnSpc>
              <a:spcBef>
                <a:spcPts val="0"/>
              </a:spcBef>
              <a:spcAft>
                <a:spcPts val="0"/>
              </a:spcAft>
              <a:buClr>
                <a:schemeClr val="dk1"/>
              </a:buClr>
              <a:buSzPts val="1100"/>
              <a:buFont typeface="Arial"/>
              <a:buNone/>
            </a:pPr>
            <a:r>
              <a:rPr lang="en-US"/>
              <a:t>Novice: I am inexperienced or just started learning about this topic or skill.</a:t>
            </a:r>
            <a:endParaRPr/>
          </a:p>
          <a:p>
            <a:pPr marL="0" lvl="0" indent="0" algn="l" rtl="0">
              <a:lnSpc>
                <a:spcPct val="100000"/>
              </a:lnSpc>
              <a:spcBef>
                <a:spcPts val="0"/>
              </a:spcBef>
              <a:spcAft>
                <a:spcPts val="0"/>
              </a:spcAft>
              <a:buClr>
                <a:schemeClr val="dk1"/>
              </a:buClr>
              <a:buSzPts val="1100"/>
              <a:buFont typeface="Arial"/>
              <a:buNone/>
            </a:pPr>
            <a:r>
              <a:rPr lang="en-US"/>
              <a:t>Basic: I know some of the fundamentals about this topic or skill.</a:t>
            </a:r>
            <a:endParaRPr/>
          </a:p>
          <a:p>
            <a:pPr marL="0" lvl="0" indent="0" algn="l" rtl="0">
              <a:lnSpc>
                <a:spcPct val="100000"/>
              </a:lnSpc>
              <a:spcBef>
                <a:spcPts val="0"/>
              </a:spcBef>
              <a:spcAft>
                <a:spcPts val="0"/>
              </a:spcAft>
              <a:buClr>
                <a:schemeClr val="dk1"/>
              </a:buClr>
              <a:buSzPts val="1100"/>
              <a:buFont typeface="Arial"/>
              <a:buNone/>
            </a:pPr>
            <a:r>
              <a:rPr lang="en-US"/>
              <a:t>Proficient: I know the fundamentals of this topic or skill.</a:t>
            </a:r>
            <a:endParaRPr/>
          </a:p>
          <a:p>
            <a:pPr marL="0" lvl="0" indent="0" algn="l" rtl="0">
              <a:lnSpc>
                <a:spcPct val="100000"/>
              </a:lnSpc>
              <a:spcBef>
                <a:spcPts val="0"/>
              </a:spcBef>
              <a:spcAft>
                <a:spcPts val="0"/>
              </a:spcAft>
              <a:buNone/>
            </a:pPr>
            <a:r>
              <a:rPr lang="en-US"/>
              <a:t>Advanced: I feel confident that I could teach others about this topic or skill.</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You will then receive a score.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Clr>
                <a:schemeClr val="dk1"/>
              </a:buClr>
              <a:buSzPts val="1100"/>
              <a:buFont typeface="Arial"/>
              <a:buNone/>
            </a:pPr>
            <a:r>
              <a:rPr lang="en-US"/>
              <a:t>You can preview the two simulations.</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Spend 10-15 minutes</a:t>
            </a:r>
            <a:endParaRPr/>
          </a:p>
        </p:txBody>
      </p:sp>
      <p:sp>
        <p:nvSpPr>
          <p:cNvPr id="437" name="Google Shape;437;g29f1ef4c98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9f1ef4c98e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9f1ef4c98e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Average time predicted: 40.75 min (Presentation); 37.63 (WKST)</a:t>
            </a:r>
            <a:endParaRPr/>
          </a:p>
          <a:p>
            <a:pPr marL="457200" lvl="0" indent="-317500" algn="l" rtl="0">
              <a:spcBef>
                <a:spcPts val="0"/>
              </a:spcBef>
              <a:spcAft>
                <a:spcPts val="0"/>
              </a:spcAft>
              <a:buSzPts val="1400"/>
              <a:buChar char="●"/>
            </a:pPr>
            <a:r>
              <a:rPr lang="en-US"/>
              <a:t>Reported time: 23.90 (Presentation); 29.84 (WKST)</a:t>
            </a:r>
            <a:endParaRPr/>
          </a:p>
          <a:p>
            <a:pPr marL="457200" lvl="0" indent="-317500" algn="l" rtl="0">
              <a:spcBef>
                <a:spcPts val="0"/>
              </a:spcBef>
              <a:spcAft>
                <a:spcPts val="0"/>
              </a:spcAft>
              <a:buSzPts val="1400"/>
              <a:buChar char="●"/>
            </a:pPr>
            <a:r>
              <a:rPr lang="en-US"/>
              <a:t>Self-reported Quality: Medium-It's okay, but I know I made some errors</a:t>
            </a:r>
            <a:endParaRPr/>
          </a:p>
          <a:p>
            <a:pPr marL="457200" lvl="0" indent="-317500" algn="l" rtl="0">
              <a:spcBef>
                <a:spcPts val="0"/>
              </a:spcBef>
              <a:spcAft>
                <a:spcPts val="0"/>
              </a:spcAft>
              <a:buSzPts val="1400"/>
              <a:buChar char="●"/>
            </a:pPr>
            <a:r>
              <a:rPr lang="en-US"/>
              <a:t>Most used application itself (i.e. MS PWPT, Google Slides). One person used accessibility checker.</a:t>
            </a:r>
            <a:endParaRPr/>
          </a:p>
          <a:p>
            <a:pPr marL="914400" lvl="1" indent="-317500" algn="l" rtl="0">
              <a:spcBef>
                <a:spcPts val="0"/>
              </a:spcBef>
              <a:spcAft>
                <a:spcPts val="0"/>
              </a:spcAft>
              <a:buSzPts val="1400"/>
              <a:buChar char="○"/>
            </a:pPr>
            <a:r>
              <a:rPr lang="en-US"/>
              <a:t>Grackle; Built in MS</a:t>
            </a:r>
            <a:endParaRPr/>
          </a:p>
        </p:txBody>
      </p:sp>
      <p:sp>
        <p:nvSpPr>
          <p:cNvPr id="445" name="Google Shape;445;g29f1ef4c98e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There is an ever-increasing prevalence of digital materials. Teachers of students with visual impairments (TVIs) are directly involved in the complicated process of acquiring digital accessible materials for K-12 students with visual impairments. Accessible materials are necessary for students to access their curriculum. Despite national initiatives, policy committees, and guidelines students and teachers are running into barriers to getting accessible materials. Without equitable access, students who are blind and visually impaired cannot access literacy skills. While TVIs are one of the main advocates, research has shown they are also one of the main gatekeepers.  My research has explored  TVI’s technological proficiency, application of digital accessibility best practices, and how it relates to acquiring digital AIM. This research has employ transdisciplinary mixed method approaches in conjunction with the Cultural-Historical Activity Theory (CHAT) and Technological Pedagogical and Content Knowledge (TPACK) frameworks. A surveys and skills tests was used to collect and analyze quantitative and qualitative data for this study. The findings of this study will contribute to the body of knowledge required to raise awareness of digital AIM.</a:t>
            </a:r>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452" name="Google Shape;45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i="1" u="none" strike="noStrike" cap="none">
                <a:solidFill>
                  <a:schemeClr val="dk1"/>
                </a:solidFill>
              </a:rPr>
              <a:t>Note. </a:t>
            </a:r>
            <a:r>
              <a:rPr lang="en-US" sz="1200" i="0" u="none" strike="noStrike" cap="none">
                <a:solidFill>
                  <a:schemeClr val="dk1"/>
                </a:solidFill>
              </a:rPr>
              <a:t>The table is a summary of the </a:t>
            </a:r>
            <a:r>
              <a:rPr lang="en-US" sz="1200" i="0" u="sng" strike="noStrike" cap="none">
                <a:solidFill>
                  <a:schemeClr val="hlink"/>
                </a:solidFill>
                <a:hlinkClick r:id="rId3"/>
              </a:rPr>
              <a:t>2018 Web Content Accessibility Guidelines (WCAG) 2.1</a:t>
            </a:r>
            <a:r>
              <a:rPr lang="en-US" sz="900" i="0" u="none" strike="noStrike" cap="none">
                <a:solidFill>
                  <a:schemeClr val="dk1"/>
                </a:solidFill>
              </a:rPr>
              <a:t> https://www.w3.org/TR/WCAG21/ </a:t>
            </a:r>
            <a:endParaRPr/>
          </a:p>
        </p:txBody>
      </p:sp>
      <p:sp>
        <p:nvSpPr>
          <p:cNvPr id="465" name="Google Shape;46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9f1ef4c98e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9f1ef4c98e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g29f1ef4c98e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why does this matter? Because education is a human right and AIM is legally required. The Universal Declaration of Human Rights sees education as a human right, and access to learning materials is essential for all students to attain this right (UN, 1948). This study aims to better understand the current state of the complex, ongoing issue of acquiring digital accessible instructional materials for students with visual impairments through the perspective of TVIs. The lack of readily available educational materials may cause illiteracy, unemployment, isolation, poverty, and mental health issues, thereby increasing the disabilities impact on a person, family, and society.</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Arial"/>
              <a:buNone/>
            </a:pPr>
            <a:r>
              <a:rPr lang="en-US"/>
              <a:t>I also have lived experiences of making digital AIM as a TVI. I have also been on the receiving side as I have a print disability. So this research topic is a professional and personal interests of mine.  </a:t>
            </a:r>
            <a:endParaRPr/>
          </a:p>
        </p:txBody>
      </p:sp>
      <p:sp>
        <p:nvSpPr>
          <p:cNvPr id="167" name="Google Shape;16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Imagine you have a student that needs an alternative format. Such as Braille. Large print in an electronic format. It may seem like a simple accommodation, but do you know how to get the materials? </a:t>
            </a:r>
            <a:endParaRPr/>
          </a:p>
        </p:txBody>
      </p:sp>
      <p:sp>
        <p:nvSpPr>
          <p:cNvPr id="174" name="Google Shape;17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solidFill>
                  <a:schemeClr val="dk1"/>
                </a:solidFill>
              </a:rPr>
              <a:t>I created a diagram to represent the complexity of the process of acquiring AIM based on my experiences as a TVI and literature review. Technology is needed in all steps!</a:t>
            </a:r>
            <a:endParaRPr/>
          </a:p>
        </p:txBody>
      </p:sp>
      <p:sp>
        <p:nvSpPr>
          <p:cNvPr id="180" name="Google Shape;1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Start here. Does the Classroom teacher know how to make AIM for the student? Yes or no?</a:t>
            </a:r>
            <a:endParaRPr/>
          </a:p>
        </p:txBody>
      </p:sp>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first step is go Get classroom materials. Since most TVIs are traveling teachers, they have to either pick it up in person/ physical/ photocopy which can requiring driving to school. Or get remotely via email or cloud sharing. </a:t>
            </a:r>
            <a:endParaRPr/>
          </a:p>
          <a:p>
            <a:pPr marL="0" lvl="0" indent="0" algn="l" rtl="0">
              <a:spcBef>
                <a:spcPts val="0"/>
              </a:spcBef>
              <a:spcAft>
                <a:spcPts val="0"/>
              </a:spcAft>
              <a:buNone/>
            </a:pPr>
            <a:r>
              <a:rPr lang="en-US"/>
              <a:t>Is it accessible to the student? If yes move on. If no does it need a quick turn around? If yes then it will need to be adapted in house</a:t>
            </a:r>
            <a:endParaRPr/>
          </a:p>
        </p:txBody>
      </p:sp>
      <p:sp>
        <p:nvSpPr>
          <p:cNvPr id="193" name="Google Shape;19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2060"/>
              </a:buClr>
              <a:buSzPts val="6000"/>
              <a:buFont typeface="Arial"/>
              <a:buNone/>
              <a:defRPr sz="6000">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1"/>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1"/>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91" y="457200"/>
            <a:ext cx="3932236"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a:spLocks noGrp="1"/>
          </p:cNvSpPr>
          <p:nvPr>
            <p:ph type="pic" idx="2"/>
          </p:nvPr>
        </p:nvSpPr>
        <p:spPr>
          <a:xfrm>
            <a:off x="5183190" y="987425"/>
            <a:ext cx="6172201" cy="4873625"/>
          </a:xfrm>
          <a:prstGeom prst="rect">
            <a:avLst/>
          </a:prstGeom>
          <a:noFill/>
          <a:ln>
            <a:noFill/>
          </a:ln>
        </p:spPr>
      </p:sp>
      <p:sp>
        <p:nvSpPr>
          <p:cNvPr id="72" name="Google Shape;72;p11"/>
          <p:cNvSpPr txBox="1">
            <a:spLocks noGrp="1"/>
          </p:cNvSpPr>
          <p:nvPr>
            <p:ph type="body" idx="1"/>
          </p:nvPr>
        </p:nvSpPr>
        <p:spPr>
          <a:xfrm>
            <a:off x="839791" y="2057400"/>
            <a:ext cx="3932236"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1"/>
              <a:buNone/>
              <a:defRPr sz="1401"/>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1"/>
              <a:buNone/>
              <a:defRPr sz="1001"/>
            </a:lvl4pPr>
            <a:lvl5pPr marL="2286000" lvl="4" indent="-228600" algn="l">
              <a:lnSpc>
                <a:spcPct val="90000"/>
              </a:lnSpc>
              <a:spcBef>
                <a:spcPts val="500"/>
              </a:spcBef>
              <a:spcAft>
                <a:spcPts val="0"/>
              </a:spcAft>
              <a:buClr>
                <a:schemeClr val="dk1"/>
              </a:buClr>
              <a:buSzPts val="1001"/>
              <a:buNone/>
              <a:defRPr sz="1001"/>
            </a:lvl5pPr>
            <a:lvl6pPr marL="2743200" lvl="5" indent="-228600" algn="l">
              <a:lnSpc>
                <a:spcPct val="90000"/>
              </a:lnSpc>
              <a:spcBef>
                <a:spcPts val="500"/>
              </a:spcBef>
              <a:spcAft>
                <a:spcPts val="0"/>
              </a:spcAft>
              <a:buClr>
                <a:schemeClr val="dk1"/>
              </a:buClr>
              <a:buSzPts val="1001"/>
              <a:buNone/>
              <a:defRPr sz="1001"/>
            </a:lvl6pPr>
            <a:lvl7pPr marL="3200400" lvl="6" indent="-228600" algn="l">
              <a:lnSpc>
                <a:spcPct val="90000"/>
              </a:lnSpc>
              <a:spcBef>
                <a:spcPts val="500"/>
              </a:spcBef>
              <a:spcAft>
                <a:spcPts val="0"/>
              </a:spcAft>
              <a:buClr>
                <a:schemeClr val="dk1"/>
              </a:buClr>
              <a:buSzPts val="1001"/>
              <a:buNone/>
              <a:defRPr sz="1001"/>
            </a:lvl7pPr>
            <a:lvl8pPr marL="3657600" lvl="7" indent="-228600" algn="l">
              <a:lnSpc>
                <a:spcPct val="90000"/>
              </a:lnSpc>
              <a:spcBef>
                <a:spcPts val="500"/>
              </a:spcBef>
              <a:spcAft>
                <a:spcPts val="0"/>
              </a:spcAft>
              <a:buClr>
                <a:schemeClr val="dk1"/>
              </a:buClr>
              <a:buSzPts val="1001"/>
              <a:buNone/>
              <a:defRPr sz="1001"/>
            </a:lvl8pPr>
            <a:lvl9pPr marL="4114800" lvl="8" indent="-228600" algn="l">
              <a:lnSpc>
                <a:spcPct val="90000"/>
              </a:lnSpc>
              <a:spcBef>
                <a:spcPts val="500"/>
              </a:spcBef>
              <a:spcAft>
                <a:spcPts val="0"/>
              </a:spcAft>
              <a:buClr>
                <a:schemeClr val="dk1"/>
              </a:buClr>
              <a:buSzPts val="1001"/>
              <a:buNone/>
              <a:defRPr sz="1001"/>
            </a:lvl9pPr>
          </a:lstStyle>
          <a:p>
            <a:endParaRPr/>
          </a:p>
        </p:txBody>
      </p:sp>
      <p:sp>
        <p:nvSpPr>
          <p:cNvPr id="73" name="Google Shape;73;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83820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3920335"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7133430"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1799430"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2"/>
        <p:cNvGrpSpPr/>
        <p:nvPr/>
      </p:nvGrpSpPr>
      <p:grpSpPr>
        <a:xfrm>
          <a:off x="0" y="0"/>
          <a:ext cx="0" cy="0"/>
          <a:chOff x="0" y="0"/>
          <a:chExt cx="0" cy="0"/>
        </a:xfrm>
      </p:grpSpPr>
      <p:cxnSp>
        <p:nvCxnSpPr>
          <p:cNvPr id="93" name="Google Shape;93;p15"/>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94" name="Google Shape;94;p15"/>
          <p:cNvSpPr txBox="1">
            <a:spLocks noGrp="1"/>
          </p:cNvSpPr>
          <p:nvPr>
            <p:ph type="sldNum" idx="12"/>
          </p:nvPr>
        </p:nvSpPr>
        <p:spPr>
          <a:xfrm>
            <a:off x="11409045" y="6333134"/>
            <a:ext cx="731700" cy="524700"/>
          </a:xfrm>
          <a:prstGeom prst="rect">
            <a:avLst/>
          </a:prstGeom>
        </p:spPr>
        <p:txBody>
          <a:bodyPr spcFirstLastPara="1" wrap="square" lIns="121900" tIns="121900" rIns="121900" bIns="121900" anchor="t" anchorCtr="0">
            <a:noAutofit/>
          </a:bodyPr>
          <a:lstStyle>
            <a:lvl1pPr lvl="0" rtl="0">
              <a:buNone/>
              <a:defRPr sz="1700"/>
            </a:lvl1pPr>
            <a:lvl2pPr lvl="1" rtl="0">
              <a:buNone/>
              <a:defRPr sz="1700"/>
            </a:lvl2pPr>
            <a:lvl3pPr lvl="2" rtl="0">
              <a:buNone/>
              <a:defRPr sz="1700"/>
            </a:lvl3pPr>
            <a:lvl4pPr lvl="3" rtl="0">
              <a:buNone/>
              <a:defRPr sz="1700"/>
            </a:lvl4pPr>
            <a:lvl5pPr lvl="4" rtl="0">
              <a:buNone/>
              <a:defRPr sz="1700"/>
            </a:lvl5pPr>
            <a:lvl6pPr lvl="5" rtl="0">
              <a:buNone/>
              <a:defRPr sz="1700"/>
            </a:lvl6pPr>
            <a:lvl7pPr lvl="6" rtl="0">
              <a:buNone/>
              <a:defRPr sz="1700"/>
            </a:lvl7pPr>
            <a:lvl8pPr lvl="7" rtl="0">
              <a:buNone/>
              <a:defRPr sz="1700"/>
            </a:lvl8pPr>
            <a:lvl9pPr lvl="8" rtl="0">
              <a:buNone/>
              <a:defRPr sz="17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95"/>
        <p:cNvGrpSpPr/>
        <p:nvPr/>
      </p:nvGrpSpPr>
      <p:grpSpPr>
        <a:xfrm>
          <a:off x="0" y="0"/>
          <a:ext cx="0" cy="0"/>
          <a:chOff x="0" y="0"/>
          <a:chExt cx="0" cy="0"/>
        </a:xfrm>
      </p:grpSpPr>
      <p:cxnSp>
        <p:nvCxnSpPr>
          <p:cNvPr id="96" name="Google Shape;96;p16"/>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97" name="Google Shape;97;p16"/>
          <p:cNvSpPr txBox="1">
            <a:spLocks noGrp="1"/>
          </p:cNvSpPr>
          <p:nvPr>
            <p:ph type="title"/>
          </p:nvPr>
        </p:nvSpPr>
        <p:spPr>
          <a:xfrm>
            <a:off x="680600" y="2743200"/>
            <a:ext cx="10830900" cy="1038300"/>
          </a:xfrm>
          <a:prstGeom prst="rect">
            <a:avLst/>
          </a:prstGeom>
        </p:spPr>
        <p:txBody>
          <a:bodyPr spcFirstLastPara="1" wrap="square" lIns="121900" tIns="121900" rIns="121900" bIns="121900" anchor="b"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98" name="Google Shape;98;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17"/>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 name="Google Shape;101;p17"/>
          <p:cNvSpPr txBox="1">
            <a:spLocks noGrp="1"/>
          </p:cNvSpPr>
          <p:nvPr>
            <p:ph type="title"/>
          </p:nvPr>
        </p:nvSpPr>
        <p:spPr>
          <a:xfrm>
            <a:off x="415600" y="288567"/>
            <a:ext cx="11360700" cy="1168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5300"/>
              <a:buNone/>
              <a:defRPr sz="53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02" name="Google Shape;102;p17"/>
          <p:cNvSpPr txBox="1">
            <a:spLocks noGrp="1"/>
          </p:cNvSpPr>
          <p:nvPr>
            <p:ph type="body" idx="1"/>
          </p:nvPr>
        </p:nvSpPr>
        <p:spPr>
          <a:xfrm>
            <a:off x="415600" y="1401467"/>
            <a:ext cx="11360700" cy="5011200"/>
          </a:xfrm>
          <a:prstGeom prst="rect">
            <a:avLst/>
          </a:prstGeom>
        </p:spPr>
        <p:txBody>
          <a:bodyPr spcFirstLastPara="1" wrap="square" lIns="121900" tIns="121900" rIns="121900" bIns="121900" anchor="t" anchorCtr="0">
            <a:normAutofit/>
          </a:bodyPr>
          <a:lstStyle>
            <a:lvl1pPr marL="457200" lvl="0" indent="-431800" rtl="0">
              <a:spcBef>
                <a:spcPts val="0"/>
              </a:spcBef>
              <a:spcAft>
                <a:spcPts val="0"/>
              </a:spcAft>
              <a:buSzPts val="3200"/>
              <a:buChar char="●"/>
              <a:defRPr sz="3200"/>
            </a:lvl1pPr>
            <a:lvl2pPr marL="914400" lvl="1" indent="-400050" rtl="0">
              <a:spcBef>
                <a:spcPts val="0"/>
              </a:spcBef>
              <a:spcAft>
                <a:spcPts val="0"/>
              </a:spcAft>
              <a:buSzPts val="2700"/>
              <a:buChar char="○"/>
              <a:defRPr sz="2700"/>
            </a:lvl2pPr>
            <a:lvl3pPr marL="1371600" lvl="2" indent="-400050" rtl="0">
              <a:spcBef>
                <a:spcPts val="0"/>
              </a:spcBef>
              <a:spcAft>
                <a:spcPts val="0"/>
              </a:spcAft>
              <a:buSzPts val="2700"/>
              <a:buChar char="■"/>
              <a:defRPr sz="2700"/>
            </a:lvl3pPr>
            <a:lvl4pPr marL="1828800" lvl="3" indent="-400050" rtl="0">
              <a:spcBef>
                <a:spcPts val="0"/>
              </a:spcBef>
              <a:spcAft>
                <a:spcPts val="0"/>
              </a:spcAft>
              <a:buSzPts val="2700"/>
              <a:buChar char="●"/>
              <a:defRPr sz="2700"/>
            </a:lvl4pPr>
            <a:lvl5pPr marL="2286000" lvl="4" indent="-400050" rtl="0">
              <a:spcBef>
                <a:spcPts val="0"/>
              </a:spcBef>
              <a:spcAft>
                <a:spcPts val="0"/>
              </a:spcAft>
              <a:buSzPts val="2700"/>
              <a:buChar char="○"/>
              <a:defRPr sz="2700"/>
            </a:lvl5pPr>
            <a:lvl6pPr marL="2743200" lvl="5" indent="-400050" rtl="0">
              <a:spcBef>
                <a:spcPts val="0"/>
              </a:spcBef>
              <a:spcAft>
                <a:spcPts val="0"/>
              </a:spcAft>
              <a:buSzPts val="2700"/>
              <a:buChar char="■"/>
              <a:defRPr sz="2700"/>
            </a:lvl6pPr>
            <a:lvl7pPr marL="3200400" lvl="6" indent="-400050" rtl="0">
              <a:spcBef>
                <a:spcPts val="0"/>
              </a:spcBef>
              <a:spcAft>
                <a:spcPts val="0"/>
              </a:spcAft>
              <a:buSzPts val="2700"/>
              <a:buChar char="●"/>
              <a:defRPr sz="2700"/>
            </a:lvl7pPr>
            <a:lvl8pPr marL="3657600" lvl="7" indent="-400050" rtl="0">
              <a:spcBef>
                <a:spcPts val="0"/>
              </a:spcBef>
              <a:spcAft>
                <a:spcPts val="0"/>
              </a:spcAft>
              <a:buSzPts val="2700"/>
              <a:buChar char="○"/>
              <a:defRPr sz="2700"/>
            </a:lvl8pPr>
            <a:lvl9pPr marL="4114800" lvl="8" indent="-400050" rtl="0">
              <a:spcBef>
                <a:spcPts val="0"/>
              </a:spcBef>
              <a:spcAft>
                <a:spcPts val="0"/>
              </a:spcAft>
              <a:buSzPts val="2700"/>
              <a:buChar char="■"/>
              <a:defRPr sz="2700"/>
            </a:lvl9pPr>
          </a:lstStyle>
          <a:p>
            <a:endParaRPr/>
          </a:p>
        </p:txBody>
      </p:sp>
      <p:sp>
        <p:nvSpPr>
          <p:cNvPr id="103" name="Google Shape;103;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415600" y="288567"/>
            <a:ext cx="11360700" cy="1168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6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06" name="Google Shape;106;p18"/>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7" name="Google Shape;107;p18"/>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8" name="Google Shape;108;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415600" y="288567"/>
            <a:ext cx="11360700" cy="1168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6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11" name="Google Shape;111;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14" name="Google Shape;114;p20"/>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5" name="Google Shape;115;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653667" y="701800"/>
            <a:ext cx="77301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Clr>
                <a:schemeClr val="lt1"/>
              </a:buClr>
              <a:buSzPts val="6400"/>
              <a:buNone/>
              <a:defRPr sz="6400">
                <a:solidFill>
                  <a:schemeClr val="lt1"/>
                </a:solidFill>
              </a:defRPr>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18" name="Google Shape;118;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4" y="194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246950"/>
            <a:ext cx="10515600" cy="5202000"/>
          </a:xfrm>
          <a:prstGeom prst="rect">
            <a:avLst/>
          </a:prstGeom>
          <a:noFill/>
          <a:ln>
            <a:noFill/>
          </a:ln>
        </p:spPr>
        <p:txBody>
          <a:bodyPr spcFirstLastPara="1" wrap="square" lIns="91425" tIns="45700" rIns="91425" bIns="45700" anchor="t" anchorCtr="0">
            <a:normAutofit/>
          </a:bodyPr>
          <a:lstStyle>
            <a:lvl1pPr marL="457200" lvl="0" indent="-457200" algn="l">
              <a:lnSpc>
                <a:spcPct val="150000"/>
              </a:lnSpc>
              <a:spcBef>
                <a:spcPts val="1001"/>
              </a:spcBef>
              <a:spcAft>
                <a:spcPts val="0"/>
              </a:spcAft>
              <a:buClr>
                <a:schemeClr val="dk1"/>
              </a:buClr>
              <a:buSzPts val="3600"/>
              <a:buChar char="•"/>
              <a:defRPr/>
            </a:lvl1pPr>
            <a:lvl2pPr marL="914400" lvl="1" indent="-457200" algn="l">
              <a:lnSpc>
                <a:spcPct val="150000"/>
              </a:lnSpc>
              <a:spcBef>
                <a:spcPts val="500"/>
              </a:spcBef>
              <a:spcAft>
                <a:spcPts val="0"/>
              </a:spcAft>
              <a:buClr>
                <a:schemeClr val="dk1"/>
              </a:buClr>
              <a:buSzPts val="3600"/>
              <a:buChar char="•"/>
              <a:defRPr/>
            </a:lvl2pPr>
            <a:lvl3pPr marL="1371600" lvl="2" indent="-457200" algn="l">
              <a:lnSpc>
                <a:spcPct val="150000"/>
              </a:lnSpc>
              <a:spcBef>
                <a:spcPts val="500"/>
              </a:spcBef>
              <a:spcAft>
                <a:spcPts val="0"/>
              </a:spcAft>
              <a:buClr>
                <a:schemeClr val="dk1"/>
              </a:buClr>
              <a:buSzPts val="3600"/>
              <a:buChar char="•"/>
              <a:defRPr/>
            </a:lvl3pPr>
            <a:lvl4pPr marL="1828800" lvl="3" indent="-457200" algn="l">
              <a:lnSpc>
                <a:spcPct val="150000"/>
              </a:lnSpc>
              <a:spcBef>
                <a:spcPts val="500"/>
              </a:spcBef>
              <a:spcAft>
                <a:spcPts val="0"/>
              </a:spcAft>
              <a:buClr>
                <a:schemeClr val="dk1"/>
              </a:buClr>
              <a:buSzPts val="3600"/>
              <a:buChar char="•"/>
              <a:defRPr/>
            </a:lvl4pPr>
            <a:lvl5pPr marL="2286000" lvl="4" indent="-457200" algn="l">
              <a:lnSpc>
                <a:spcPct val="150000"/>
              </a:lnSpc>
              <a:spcBef>
                <a:spcPts val="500"/>
              </a:spcBef>
              <a:spcAft>
                <a:spcPts val="0"/>
              </a:spcAft>
              <a:buClr>
                <a:schemeClr val="dk1"/>
              </a:buClr>
              <a:buSzPts val="3600"/>
              <a:buChar char="•"/>
              <a:defRPr/>
            </a:lvl5pPr>
            <a:lvl6pPr marL="2743200" lvl="5" indent="-457200" algn="l">
              <a:lnSpc>
                <a:spcPct val="150000"/>
              </a:lnSpc>
              <a:spcBef>
                <a:spcPts val="500"/>
              </a:spcBef>
              <a:spcAft>
                <a:spcPts val="0"/>
              </a:spcAft>
              <a:buClr>
                <a:schemeClr val="dk1"/>
              </a:buClr>
              <a:buSzPts val="3600"/>
              <a:buChar char="•"/>
              <a:defRPr/>
            </a:lvl6pPr>
            <a:lvl7pPr marL="3200400" lvl="6" indent="-457200" algn="l">
              <a:lnSpc>
                <a:spcPct val="150000"/>
              </a:lnSpc>
              <a:spcBef>
                <a:spcPts val="500"/>
              </a:spcBef>
              <a:spcAft>
                <a:spcPts val="0"/>
              </a:spcAft>
              <a:buClr>
                <a:schemeClr val="dk1"/>
              </a:buClr>
              <a:buSzPts val="3600"/>
              <a:buChar char="•"/>
              <a:defRPr/>
            </a:lvl7pPr>
            <a:lvl8pPr marL="3657600" lvl="7" indent="-457200" algn="l">
              <a:lnSpc>
                <a:spcPct val="150000"/>
              </a:lnSpc>
              <a:spcBef>
                <a:spcPts val="500"/>
              </a:spcBef>
              <a:spcAft>
                <a:spcPts val="0"/>
              </a:spcAft>
              <a:buClr>
                <a:schemeClr val="dk1"/>
              </a:buClr>
              <a:buSzPts val="3600"/>
              <a:buChar char="•"/>
              <a:defRPr/>
            </a:lvl8pPr>
            <a:lvl9pPr marL="4114800" lvl="8" indent="-457200" algn="l">
              <a:lnSpc>
                <a:spcPct val="150000"/>
              </a:lnSpc>
              <a:spcBef>
                <a:spcPts val="500"/>
              </a:spcBef>
              <a:spcAft>
                <a:spcPts val="0"/>
              </a:spcAft>
              <a:buClr>
                <a:schemeClr val="dk1"/>
              </a:buClr>
              <a:buSzPts val="3600"/>
              <a:buChar char="•"/>
              <a:defRPr/>
            </a:lvl9pPr>
          </a:lstStyle>
          <a:p>
            <a:endParaRPr/>
          </a:p>
        </p:txBody>
      </p:sp>
      <p:sp>
        <p:nvSpPr>
          <p:cNvPr id="24" name="Google Shape;24;p3"/>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22"/>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21" name="Google Shape;121;p22"/>
          <p:cNvCxnSpPr/>
          <p:nvPr/>
        </p:nvCxnSpPr>
        <p:spPr>
          <a:xfrm>
            <a:off x="6706233" y="5994000"/>
            <a:ext cx="624300" cy="0"/>
          </a:xfrm>
          <a:prstGeom prst="straightConnector1">
            <a:avLst/>
          </a:prstGeom>
          <a:noFill/>
          <a:ln w="19050" cap="flat" cmpd="sng">
            <a:solidFill>
              <a:schemeClr val="lt2"/>
            </a:solidFill>
            <a:prstDash val="solid"/>
            <a:round/>
            <a:headEnd type="none" w="sm" len="sm"/>
            <a:tailEnd type="none" w="sm" len="sm"/>
          </a:ln>
        </p:spPr>
      </p:cxnSp>
      <p:sp>
        <p:nvSpPr>
          <p:cNvPr id="122" name="Google Shape;122;p22"/>
          <p:cNvSpPr txBox="1">
            <a:spLocks noGrp="1"/>
          </p:cNvSpPr>
          <p:nvPr>
            <p:ph type="title"/>
          </p:nvPr>
        </p:nvSpPr>
        <p:spPr>
          <a:xfrm>
            <a:off x="354000" y="1607767"/>
            <a:ext cx="5393700" cy="20127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23" name="Google Shape;123;p22"/>
          <p:cNvSpPr txBox="1">
            <a:spLocks noGrp="1"/>
          </p:cNvSpPr>
          <p:nvPr>
            <p:ph type="subTitle" idx="1"/>
          </p:nvPr>
        </p:nvSpPr>
        <p:spPr>
          <a:xfrm>
            <a:off x="354000" y="3692001"/>
            <a:ext cx="5393700" cy="17940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4" name="Google Shape;124;p22"/>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431800" rtl="0">
              <a:spcBef>
                <a:spcPts val="0"/>
              </a:spcBef>
              <a:spcAft>
                <a:spcPts val="0"/>
              </a:spcAft>
              <a:buClr>
                <a:schemeClr val="lt1"/>
              </a:buClr>
              <a:buSzPts val="3200"/>
              <a:buChar char="●"/>
              <a:defRPr>
                <a:solidFill>
                  <a:schemeClr val="lt1"/>
                </a:solidFill>
              </a:defRPr>
            </a:lvl1pPr>
            <a:lvl2pPr marL="914400" lvl="1" indent="-431800" rtl="0">
              <a:spcBef>
                <a:spcPts val="0"/>
              </a:spcBef>
              <a:spcAft>
                <a:spcPts val="0"/>
              </a:spcAft>
              <a:buClr>
                <a:schemeClr val="lt1"/>
              </a:buClr>
              <a:buSzPts val="3200"/>
              <a:buChar char="○"/>
              <a:defRPr>
                <a:solidFill>
                  <a:schemeClr val="lt1"/>
                </a:solidFill>
              </a:defRPr>
            </a:lvl2pPr>
            <a:lvl3pPr marL="1371600" lvl="2" indent="-431800" rtl="0">
              <a:spcBef>
                <a:spcPts val="0"/>
              </a:spcBef>
              <a:spcAft>
                <a:spcPts val="0"/>
              </a:spcAft>
              <a:buClr>
                <a:schemeClr val="lt1"/>
              </a:buClr>
              <a:buSzPts val="3200"/>
              <a:buChar char="■"/>
              <a:defRPr>
                <a:solidFill>
                  <a:schemeClr val="lt1"/>
                </a:solidFill>
              </a:defRPr>
            </a:lvl3pPr>
            <a:lvl4pPr marL="1828800" lvl="3" indent="-431800" rtl="0">
              <a:spcBef>
                <a:spcPts val="0"/>
              </a:spcBef>
              <a:spcAft>
                <a:spcPts val="0"/>
              </a:spcAft>
              <a:buClr>
                <a:schemeClr val="lt1"/>
              </a:buClr>
              <a:buSzPts val="3200"/>
              <a:buChar char="●"/>
              <a:defRPr>
                <a:solidFill>
                  <a:schemeClr val="lt1"/>
                </a:solidFill>
              </a:defRPr>
            </a:lvl4pPr>
            <a:lvl5pPr marL="2286000" lvl="4" indent="-431800" rtl="0">
              <a:spcBef>
                <a:spcPts val="0"/>
              </a:spcBef>
              <a:spcAft>
                <a:spcPts val="0"/>
              </a:spcAft>
              <a:buClr>
                <a:schemeClr val="lt1"/>
              </a:buClr>
              <a:buSzPts val="3200"/>
              <a:buChar char="○"/>
              <a:defRPr>
                <a:solidFill>
                  <a:schemeClr val="lt1"/>
                </a:solidFill>
              </a:defRPr>
            </a:lvl5pPr>
            <a:lvl6pPr marL="2743200" lvl="5" indent="-431800" rtl="0">
              <a:spcBef>
                <a:spcPts val="0"/>
              </a:spcBef>
              <a:spcAft>
                <a:spcPts val="0"/>
              </a:spcAft>
              <a:buClr>
                <a:schemeClr val="lt1"/>
              </a:buClr>
              <a:buSzPts val="3200"/>
              <a:buChar char="■"/>
              <a:defRPr>
                <a:solidFill>
                  <a:schemeClr val="lt1"/>
                </a:solidFill>
              </a:defRPr>
            </a:lvl6pPr>
            <a:lvl7pPr marL="3200400" lvl="6" indent="-431800" rtl="0">
              <a:spcBef>
                <a:spcPts val="0"/>
              </a:spcBef>
              <a:spcAft>
                <a:spcPts val="0"/>
              </a:spcAft>
              <a:buClr>
                <a:schemeClr val="lt1"/>
              </a:buClr>
              <a:buSzPts val="3200"/>
              <a:buChar char="●"/>
              <a:defRPr>
                <a:solidFill>
                  <a:schemeClr val="lt1"/>
                </a:solidFill>
              </a:defRPr>
            </a:lvl7pPr>
            <a:lvl8pPr marL="3657600" lvl="7" indent="-431800" rtl="0">
              <a:spcBef>
                <a:spcPts val="0"/>
              </a:spcBef>
              <a:spcAft>
                <a:spcPts val="0"/>
              </a:spcAft>
              <a:buClr>
                <a:schemeClr val="lt1"/>
              </a:buClr>
              <a:buSzPts val="3200"/>
              <a:buChar char="○"/>
              <a:defRPr>
                <a:solidFill>
                  <a:schemeClr val="lt1"/>
                </a:solidFill>
              </a:defRPr>
            </a:lvl8pPr>
            <a:lvl9pPr marL="4114800" lvl="8" indent="-431800" rtl="0">
              <a:spcBef>
                <a:spcPts val="0"/>
              </a:spcBef>
              <a:spcAft>
                <a:spcPts val="0"/>
              </a:spcAft>
              <a:buClr>
                <a:schemeClr val="lt1"/>
              </a:buClr>
              <a:buSzPts val="3200"/>
              <a:buChar char="■"/>
              <a:defRPr>
                <a:solidFill>
                  <a:schemeClr val="lt1"/>
                </a:solidFill>
              </a:defRPr>
            </a:lvl9pPr>
          </a:lstStyle>
          <a:p>
            <a:endParaRPr/>
          </a:p>
        </p:txBody>
      </p:sp>
      <p:sp>
        <p:nvSpPr>
          <p:cNvPr id="125" name="Google Shape;125;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23"/>
          <p:cNvSpPr txBox="1">
            <a:spLocks noGrp="1"/>
          </p:cNvSpPr>
          <p:nvPr>
            <p:ph type="body" idx="1"/>
          </p:nvPr>
        </p:nvSpPr>
        <p:spPr>
          <a:xfrm>
            <a:off x="415600" y="5649100"/>
            <a:ext cx="7998300" cy="7983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800"/>
              <a:buNone/>
              <a:defRPr sz="2800"/>
            </a:lvl1pPr>
          </a:lstStyle>
          <a:p>
            <a:endParaRPr/>
          </a:p>
        </p:txBody>
      </p:sp>
      <p:sp>
        <p:nvSpPr>
          <p:cNvPr id="128" name="Google Shape;128;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24"/>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p24"/>
          <p:cNvSpPr txBox="1">
            <a:spLocks noGrp="1"/>
          </p:cNvSpPr>
          <p:nvPr>
            <p:ph type="title" hasCustomPrompt="1"/>
          </p:nvPr>
        </p:nvSpPr>
        <p:spPr>
          <a:xfrm>
            <a:off x="415600" y="1321967"/>
            <a:ext cx="11360700" cy="25572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18700"/>
              <a:buNone/>
              <a:defRPr sz="18700" b="1"/>
            </a:lvl1pPr>
            <a:lvl2pPr lvl="1" algn="ctr" rtl="0">
              <a:spcBef>
                <a:spcPts val="0"/>
              </a:spcBef>
              <a:spcAft>
                <a:spcPts val="0"/>
              </a:spcAft>
              <a:buSzPts val="18700"/>
              <a:buNone/>
              <a:defRPr sz="18700" b="1"/>
            </a:lvl2pPr>
            <a:lvl3pPr lvl="2" algn="ctr" rtl="0">
              <a:spcBef>
                <a:spcPts val="0"/>
              </a:spcBef>
              <a:spcAft>
                <a:spcPts val="0"/>
              </a:spcAft>
              <a:buSzPts val="18700"/>
              <a:buNone/>
              <a:defRPr sz="18700" b="1"/>
            </a:lvl3pPr>
            <a:lvl4pPr lvl="3" algn="ctr" rtl="0">
              <a:spcBef>
                <a:spcPts val="0"/>
              </a:spcBef>
              <a:spcAft>
                <a:spcPts val="0"/>
              </a:spcAft>
              <a:buSzPts val="18700"/>
              <a:buNone/>
              <a:defRPr sz="18700" b="1"/>
            </a:lvl4pPr>
            <a:lvl5pPr lvl="4" algn="ctr" rtl="0">
              <a:spcBef>
                <a:spcPts val="0"/>
              </a:spcBef>
              <a:spcAft>
                <a:spcPts val="0"/>
              </a:spcAft>
              <a:buSzPts val="18700"/>
              <a:buNone/>
              <a:defRPr sz="18700" b="1"/>
            </a:lvl5pPr>
            <a:lvl6pPr lvl="5" algn="ctr" rtl="0">
              <a:spcBef>
                <a:spcPts val="0"/>
              </a:spcBef>
              <a:spcAft>
                <a:spcPts val="0"/>
              </a:spcAft>
              <a:buSzPts val="18700"/>
              <a:buNone/>
              <a:defRPr sz="18700" b="1"/>
            </a:lvl6pPr>
            <a:lvl7pPr lvl="6" algn="ctr" rtl="0">
              <a:spcBef>
                <a:spcPts val="0"/>
              </a:spcBef>
              <a:spcAft>
                <a:spcPts val="0"/>
              </a:spcAft>
              <a:buSzPts val="18700"/>
              <a:buNone/>
              <a:defRPr sz="18700" b="1"/>
            </a:lvl7pPr>
            <a:lvl8pPr lvl="7" algn="ctr" rtl="0">
              <a:spcBef>
                <a:spcPts val="0"/>
              </a:spcBef>
              <a:spcAft>
                <a:spcPts val="0"/>
              </a:spcAft>
              <a:buSzPts val="18700"/>
              <a:buNone/>
              <a:defRPr sz="18700" b="1"/>
            </a:lvl8pPr>
            <a:lvl9pPr lvl="8" algn="ctr" rtl="0">
              <a:spcBef>
                <a:spcPts val="0"/>
              </a:spcBef>
              <a:spcAft>
                <a:spcPts val="0"/>
              </a:spcAft>
              <a:buSzPts val="18700"/>
              <a:buNone/>
              <a:defRPr sz="18700" b="1"/>
            </a:lvl9pPr>
          </a:lstStyle>
          <a:p>
            <a:r>
              <a:t>xx%</a:t>
            </a:r>
          </a:p>
        </p:txBody>
      </p:sp>
      <p:sp>
        <p:nvSpPr>
          <p:cNvPr id="132" name="Google Shape;132;p24"/>
          <p:cNvSpPr txBox="1">
            <a:spLocks noGrp="1"/>
          </p:cNvSpPr>
          <p:nvPr>
            <p:ph type="body" idx="1"/>
          </p:nvPr>
        </p:nvSpPr>
        <p:spPr>
          <a:xfrm>
            <a:off x="415600" y="4095067"/>
            <a:ext cx="11360700" cy="1202400"/>
          </a:xfrm>
          <a:prstGeom prst="rect">
            <a:avLst/>
          </a:prstGeom>
        </p:spPr>
        <p:txBody>
          <a:bodyPr spcFirstLastPara="1" wrap="square" lIns="121900" tIns="121900" rIns="121900" bIns="121900" anchor="t" anchorCtr="0">
            <a:normAutofit/>
          </a:bodyPr>
          <a:lstStyle>
            <a:lvl1pPr marL="457200" lvl="0" indent="-431800" algn="ctr" rtl="0">
              <a:spcBef>
                <a:spcPts val="0"/>
              </a:spcBef>
              <a:spcAft>
                <a:spcPts val="0"/>
              </a:spcAft>
              <a:buSzPts val="3200"/>
              <a:buChar char="●"/>
              <a:defRPr/>
            </a:lvl1pPr>
            <a:lvl2pPr marL="914400" lvl="1" indent="-431800" algn="ctr" rtl="0">
              <a:spcBef>
                <a:spcPts val="0"/>
              </a:spcBef>
              <a:spcAft>
                <a:spcPts val="0"/>
              </a:spcAft>
              <a:buSzPts val="3200"/>
              <a:buChar char="○"/>
              <a:defRPr/>
            </a:lvl2pPr>
            <a:lvl3pPr marL="1371600" lvl="2" indent="-431800" algn="ctr" rtl="0">
              <a:spcBef>
                <a:spcPts val="0"/>
              </a:spcBef>
              <a:spcAft>
                <a:spcPts val="0"/>
              </a:spcAft>
              <a:buSzPts val="3200"/>
              <a:buChar char="■"/>
              <a:defRPr/>
            </a:lvl3pPr>
            <a:lvl4pPr marL="1828800" lvl="3" indent="-431800" algn="ctr" rtl="0">
              <a:spcBef>
                <a:spcPts val="0"/>
              </a:spcBef>
              <a:spcAft>
                <a:spcPts val="0"/>
              </a:spcAft>
              <a:buSzPts val="3200"/>
              <a:buChar char="●"/>
              <a:defRPr/>
            </a:lvl4pPr>
            <a:lvl5pPr marL="2286000" lvl="4" indent="-431800" algn="ctr" rtl="0">
              <a:spcBef>
                <a:spcPts val="0"/>
              </a:spcBef>
              <a:spcAft>
                <a:spcPts val="0"/>
              </a:spcAft>
              <a:buSzPts val="3200"/>
              <a:buChar char="○"/>
              <a:defRPr/>
            </a:lvl5pPr>
            <a:lvl6pPr marL="2743200" lvl="5" indent="-431800" algn="ctr" rtl="0">
              <a:spcBef>
                <a:spcPts val="0"/>
              </a:spcBef>
              <a:spcAft>
                <a:spcPts val="0"/>
              </a:spcAft>
              <a:buSzPts val="3200"/>
              <a:buChar char="■"/>
              <a:defRPr/>
            </a:lvl6pPr>
            <a:lvl7pPr marL="3200400" lvl="6" indent="-431800" algn="ctr" rtl="0">
              <a:spcBef>
                <a:spcPts val="0"/>
              </a:spcBef>
              <a:spcAft>
                <a:spcPts val="0"/>
              </a:spcAft>
              <a:buSzPts val="3200"/>
              <a:buChar char="●"/>
              <a:defRPr/>
            </a:lvl7pPr>
            <a:lvl8pPr marL="3657600" lvl="7" indent="-431800" algn="ctr" rtl="0">
              <a:spcBef>
                <a:spcPts val="0"/>
              </a:spcBef>
              <a:spcAft>
                <a:spcPts val="0"/>
              </a:spcAft>
              <a:buSzPts val="3200"/>
              <a:buChar char="○"/>
              <a:defRPr/>
            </a:lvl8pPr>
            <a:lvl9pPr marL="4114800" lvl="8" indent="-431800" algn="ctr" rtl="0">
              <a:spcBef>
                <a:spcPts val="0"/>
              </a:spcBef>
              <a:spcAft>
                <a:spcPts val="0"/>
              </a:spcAft>
              <a:buSzPts val="3200"/>
              <a:buChar char="■"/>
              <a:defRPr/>
            </a:lvl9pPr>
          </a:lstStyle>
          <a:p>
            <a:endParaRPr/>
          </a:p>
        </p:txBody>
      </p:sp>
      <p:sp>
        <p:nvSpPr>
          <p:cNvPr id="133" name="Google Shape;133;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34" name="Google Shape;34;p5"/>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2000"/>
              <a:buFont typeface="Arial"/>
              <a:buNone/>
              <a:defRPr sz="2000" b="0" i="0" u="none" strike="noStrike" cap="none">
                <a:solidFill>
                  <a:srgbClr val="888888"/>
                </a:solidFill>
                <a:latin typeface="Arial"/>
                <a:ea typeface="Arial"/>
                <a:cs typeface="Arial"/>
                <a:sym typeface="Arial"/>
              </a:defRPr>
            </a:lvl1pPr>
            <a:lvl2pPr marL="0" lvl="1" indent="0" algn="r">
              <a:buClr>
                <a:srgbClr val="888888"/>
              </a:buClr>
              <a:buSzPts val="2000"/>
              <a:buFont typeface="Arial"/>
              <a:buNone/>
              <a:defRPr sz="2000" b="0" i="0" u="none" strike="noStrike" cap="none">
                <a:solidFill>
                  <a:srgbClr val="888888"/>
                </a:solidFill>
                <a:latin typeface="Arial"/>
                <a:ea typeface="Arial"/>
                <a:cs typeface="Arial"/>
                <a:sym typeface="Arial"/>
              </a:defRPr>
            </a:lvl2pPr>
            <a:lvl3pPr marL="0" lvl="2" indent="0" algn="r">
              <a:buClr>
                <a:srgbClr val="888888"/>
              </a:buClr>
              <a:buSzPts val="2000"/>
              <a:buFont typeface="Arial"/>
              <a:buNone/>
              <a:defRPr sz="2000" b="0" i="0" u="none" strike="noStrike" cap="none">
                <a:solidFill>
                  <a:srgbClr val="888888"/>
                </a:solidFill>
                <a:latin typeface="Arial"/>
                <a:ea typeface="Arial"/>
                <a:cs typeface="Arial"/>
                <a:sym typeface="Arial"/>
              </a:defRPr>
            </a:lvl3pPr>
            <a:lvl4pPr marL="0" lvl="3" indent="0" algn="r">
              <a:buClr>
                <a:srgbClr val="888888"/>
              </a:buClr>
              <a:buSzPts val="2000"/>
              <a:buFont typeface="Arial"/>
              <a:buNone/>
              <a:defRPr sz="2000" b="0" i="0" u="none" strike="noStrike" cap="none">
                <a:solidFill>
                  <a:srgbClr val="888888"/>
                </a:solidFill>
                <a:latin typeface="Arial"/>
                <a:ea typeface="Arial"/>
                <a:cs typeface="Arial"/>
                <a:sym typeface="Arial"/>
              </a:defRPr>
            </a:lvl4pPr>
            <a:lvl5pPr marL="0" lvl="4" indent="0" algn="r">
              <a:buClr>
                <a:srgbClr val="888888"/>
              </a:buClr>
              <a:buSzPts val="2000"/>
              <a:buFont typeface="Arial"/>
              <a:buNone/>
              <a:defRPr sz="2000" b="0" i="0" u="none" strike="noStrike" cap="none">
                <a:solidFill>
                  <a:srgbClr val="888888"/>
                </a:solidFill>
                <a:latin typeface="Arial"/>
                <a:ea typeface="Arial"/>
                <a:cs typeface="Arial"/>
                <a:sym typeface="Arial"/>
              </a:defRPr>
            </a:lvl5pPr>
            <a:lvl6pPr marL="0" lvl="5" indent="0" algn="r">
              <a:buClr>
                <a:srgbClr val="888888"/>
              </a:buClr>
              <a:buSzPts val="2000"/>
              <a:buFont typeface="Arial"/>
              <a:buNone/>
              <a:defRPr sz="2000" b="0" i="0" u="none" strike="noStrike" cap="none">
                <a:solidFill>
                  <a:srgbClr val="888888"/>
                </a:solidFill>
                <a:latin typeface="Arial"/>
                <a:ea typeface="Arial"/>
                <a:cs typeface="Arial"/>
                <a:sym typeface="Arial"/>
              </a:defRPr>
            </a:lvl6pPr>
            <a:lvl7pPr marL="0" lvl="6" indent="0" algn="r">
              <a:buClr>
                <a:srgbClr val="888888"/>
              </a:buClr>
              <a:buSzPts val="2000"/>
              <a:buFont typeface="Arial"/>
              <a:buNone/>
              <a:defRPr sz="2000" b="0" i="0" u="none" strike="noStrike" cap="none">
                <a:solidFill>
                  <a:srgbClr val="888888"/>
                </a:solidFill>
                <a:latin typeface="Arial"/>
                <a:ea typeface="Arial"/>
                <a:cs typeface="Arial"/>
                <a:sym typeface="Arial"/>
              </a:defRPr>
            </a:lvl7pPr>
            <a:lvl8pPr marL="0" lvl="7" indent="0" algn="r">
              <a:buClr>
                <a:srgbClr val="888888"/>
              </a:buClr>
              <a:buSzPts val="2000"/>
              <a:buFont typeface="Arial"/>
              <a:buNone/>
              <a:defRPr sz="2000" b="0" i="0" u="none" strike="noStrike" cap="none">
                <a:solidFill>
                  <a:srgbClr val="888888"/>
                </a:solidFill>
                <a:latin typeface="Arial"/>
                <a:ea typeface="Arial"/>
                <a:cs typeface="Arial"/>
                <a:sym typeface="Arial"/>
              </a:defRPr>
            </a:lvl8pPr>
            <a:lvl9pPr marL="0" lvl="8" indent="0" algn="r">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820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1853"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1853"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1"/>
              <a:buNone/>
              <a:defRPr sz="1801">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839789"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839791"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1"/>
              <a:buNone/>
              <a:defRPr sz="1801"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839791" y="2505076"/>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1"/>
              <a:buNone/>
              <a:defRPr sz="1801"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6172203" y="2505076"/>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9791" y="457200"/>
            <a:ext cx="3932236"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5183190" y="987425"/>
            <a:ext cx="6172201"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1"/>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9"/>
          <p:cNvSpPr txBox="1">
            <a:spLocks noGrp="1"/>
          </p:cNvSpPr>
          <p:nvPr>
            <p:ph type="body" idx="2"/>
          </p:nvPr>
        </p:nvSpPr>
        <p:spPr>
          <a:xfrm>
            <a:off x="839791" y="2057400"/>
            <a:ext cx="3932236"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1"/>
              <a:buNone/>
              <a:defRPr sz="1401"/>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1"/>
              <a:buNone/>
              <a:defRPr sz="1001"/>
            </a:lvl4pPr>
            <a:lvl5pPr marL="2286000" lvl="4" indent="-228600" algn="l">
              <a:lnSpc>
                <a:spcPct val="90000"/>
              </a:lnSpc>
              <a:spcBef>
                <a:spcPts val="500"/>
              </a:spcBef>
              <a:spcAft>
                <a:spcPts val="0"/>
              </a:spcAft>
              <a:buClr>
                <a:schemeClr val="dk1"/>
              </a:buClr>
              <a:buSzPts val="1001"/>
              <a:buNone/>
              <a:defRPr sz="1001"/>
            </a:lvl5pPr>
            <a:lvl6pPr marL="2743200" lvl="5" indent="-228600" algn="l">
              <a:lnSpc>
                <a:spcPct val="90000"/>
              </a:lnSpc>
              <a:spcBef>
                <a:spcPts val="500"/>
              </a:spcBef>
              <a:spcAft>
                <a:spcPts val="0"/>
              </a:spcAft>
              <a:buClr>
                <a:schemeClr val="dk1"/>
              </a:buClr>
              <a:buSzPts val="1001"/>
              <a:buNone/>
              <a:defRPr sz="1001"/>
            </a:lvl6pPr>
            <a:lvl7pPr marL="3200400" lvl="6" indent="-228600" algn="l">
              <a:lnSpc>
                <a:spcPct val="90000"/>
              </a:lnSpc>
              <a:spcBef>
                <a:spcPts val="500"/>
              </a:spcBef>
              <a:spcAft>
                <a:spcPts val="0"/>
              </a:spcAft>
              <a:buClr>
                <a:schemeClr val="dk1"/>
              </a:buClr>
              <a:buSzPts val="1001"/>
              <a:buNone/>
              <a:defRPr sz="1001"/>
            </a:lvl7pPr>
            <a:lvl8pPr marL="3657600" lvl="7" indent="-228600" algn="l">
              <a:lnSpc>
                <a:spcPct val="90000"/>
              </a:lnSpc>
              <a:spcBef>
                <a:spcPts val="500"/>
              </a:spcBef>
              <a:spcAft>
                <a:spcPts val="0"/>
              </a:spcAft>
              <a:buClr>
                <a:schemeClr val="dk1"/>
              </a:buClr>
              <a:buSzPts val="1001"/>
              <a:buNone/>
              <a:defRPr sz="1001"/>
            </a:lvl8pPr>
            <a:lvl9pPr marL="4114800" lvl="8" indent="-228600" algn="l">
              <a:lnSpc>
                <a:spcPct val="90000"/>
              </a:lnSpc>
              <a:spcBef>
                <a:spcPts val="500"/>
              </a:spcBef>
              <a:spcAft>
                <a:spcPts val="0"/>
              </a:spcAft>
              <a:buClr>
                <a:schemeClr val="dk1"/>
              </a:buClr>
              <a:buSzPts val="1001"/>
              <a:buNone/>
              <a:defRPr sz="1001"/>
            </a:lvl9pPr>
          </a:lstStyle>
          <a:p>
            <a:endParaRPr/>
          </a:p>
        </p:txBody>
      </p:sp>
      <p:sp>
        <p:nvSpPr>
          <p:cNvPr id="59" name="Google Shape;59;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820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4"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2060"/>
              </a:buClr>
              <a:buSzPts val="5401"/>
              <a:buFont typeface="Arial"/>
              <a:buNone/>
              <a:defRPr sz="5401" b="1" i="0" u="none" strike="noStrike" cap="none">
                <a:solidFill>
                  <a:srgbClr val="00206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519700"/>
            <a:ext cx="10515600" cy="49293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50000"/>
              </a:lnSpc>
              <a:spcBef>
                <a:spcPts val="1001"/>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1pPr>
            <a:lvl2pPr marL="914400" marR="0" lvl="1" indent="-457200" algn="l" rtl="0">
              <a:lnSpc>
                <a:spcPct val="150000"/>
              </a:lnSpc>
              <a:spcBef>
                <a:spcPts val="5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2pPr>
            <a:lvl3pPr marL="1371600" marR="0" lvl="2" indent="-457200" algn="l" rtl="0">
              <a:lnSpc>
                <a:spcPct val="150000"/>
              </a:lnSpc>
              <a:spcBef>
                <a:spcPts val="5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57200" algn="l" rtl="0">
              <a:lnSpc>
                <a:spcPct val="150000"/>
              </a:lnSpc>
              <a:spcBef>
                <a:spcPts val="5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lnSpc>
                <a:spcPct val="150000"/>
              </a:lnSpc>
              <a:spcBef>
                <a:spcPts val="5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lnSpc>
                <a:spcPct val="150000"/>
              </a:lnSpc>
              <a:spcBef>
                <a:spcPts val="5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150000"/>
              </a:lnSpc>
              <a:spcBef>
                <a:spcPts val="5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150000"/>
              </a:lnSpc>
              <a:spcBef>
                <a:spcPts val="5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150000"/>
              </a:lnSpc>
              <a:spcBef>
                <a:spcPts val="5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0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4"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888888"/>
                </a:solidFill>
                <a:latin typeface="Arial"/>
                <a:ea typeface="Arial"/>
                <a:cs typeface="Arial"/>
                <a:sym typeface="Arial"/>
              </a:defRPr>
            </a:lvl1pPr>
            <a:lvl2pPr marL="0" marR="0" lvl="1" indent="0" algn="r" rtl="0">
              <a:spcBef>
                <a:spcPts val="0"/>
              </a:spcBef>
              <a:buNone/>
              <a:defRPr sz="2000" b="0" i="0" u="none" strike="noStrike" cap="none">
                <a:solidFill>
                  <a:srgbClr val="888888"/>
                </a:solidFill>
                <a:latin typeface="Arial"/>
                <a:ea typeface="Arial"/>
                <a:cs typeface="Arial"/>
                <a:sym typeface="Arial"/>
              </a:defRPr>
            </a:lvl2pPr>
            <a:lvl3pPr marL="0" marR="0" lvl="2" indent="0" algn="r" rtl="0">
              <a:spcBef>
                <a:spcPts val="0"/>
              </a:spcBef>
              <a:buNone/>
              <a:defRPr sz="2000" b="0" i="0" u="none" strike="noStrike" cap="none">
                <a:solidFill>
                  <a:srgbClr val="888888"/>
                </a:solidFill>
                <a:latin typeface="Arial"/>
                <a:ea typeface="Arial"/>
                <a:cs typeface="Arial"/>
                <a:sym typeface="Arial"/>
              </a:defRPr>
            </a:lvl3pPr>
            <a:lvl4pPr marL="0" marR="0" lvl="3" indent="0" algn="r" rtl="0">
              <a:spcBef>
                <a:spcPts val="0"/>
              </a:spcBef>
              <a:buNone/>
              <a:defRPr sz="2000" b="0" i="0" u="none" strike="noStrike" cap="none">
                <a:solidFill>
                  <a:srgbClr val="888888"/>
                </a:solidFill>
                <a:latin typeface="Arial"/>
                <a:ea typeface="Arial"/>
                <a:cs typeface="Arial"/>
                <a:sym typeface="Arial"/>
              </a:defRPr>
            </a:lvl4pPr>
            <a:lvl5pPr marL="0" marR="0" lvl="4" indent="0" algn="r" rtl="0">
              <a:spcBef>
                <a:spcPts val="0"/>
              </a:spcBef>
              <a:buNone/>
              <a:defRPr sz="2000" b="0" i="0" u="none" strike="noStrike" cap="none">
                <a:solidFill>
                  <a:srgbClr val="888888"/>
                </a:solidFill>
                <a:latin typeface="Arial"/>
                <a:ea typeface="Arial"/>
                <a:cs typeface="Arial"/>
                <a:sym typeface="Arial"/>
              </a:defRPr>
            </a:lvl5pPr>
            <a:lvl6pPr marL="0" marR="0" lvl="5" indent="0" algn="r" rtl="0">
              <a:spcBef>
                <a:spcPts val="0"/>
              </a:spcBef>
              <a:buNone/>
              <a:defRPr sz="2000" b="0" i="0" u="none" strike="noStrike" cap="none">
                <a:solidFill>
                  <a:srgbClr val="888888"/>
                </a:solidFill>
                <a:latin typeface="Arial"/>
                <a:ea typeface="Arial"/>
                <a:cs typeface="Arial"/>
                <a:sym typeface="Arial"/>
              </a:defRPr>
            </a:lvl6pPr>
            <a:lvl7pPr marL="0" marR="0" lvl="6" indent="0" algn="r" rtl="0">
              <a:spcBef>
                <a:spcPts val="0"/>
              </a:spcBef>
              <a:buNone/>
              <a:defRPr sz="2000" b="0" i="0" u="none" strike="noStrike" cap="none">
                <a:solidFill>
                  <a:srgbClr val="888888"/>
                </a:solidFill>
                <a:latin typeface="Arial"/>
                <a:ea typeface="Arial"/>
                <a:cs typeface="Arial"/>
                <a:sym typeface="Arial"/>
              </a:defRPr>
            </a:lvl7pPr>
            <a:lvl8pPr marL="0" marR="0" lvl="7" indent="0" algn="r" rtl="0">
              <a:spcBef>
                <a:spcPts val="0"/>
              </a:spcBef>
              <a:buNone/>
              <a:defRPr sz="2000" b="0" i="0" u="none" strike="noStrike" cap="none">
                <a:solidFill>
                  <a:srgbClr val="888888"/>
                </a:solidFill>
                <a:latin typeface="Arial"/>
                <a:ea typeface="Arial"/>
                <a:cs typeface="Arial"/>
                <a:sym typeface="Arial"/>
              </a:defRPr>
            </a:lvl8pPr>
            <a:lvl9pPr marL="0" marR="0" lvl="8" indent="0" algn="r" rtl="0">
              <a:spcBef>
                <a:spcPts val="0"/>
              </a:spcBef>
              <a:buNone/>
              <a:defRPr sz="2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415600" y="288567"/>
            <a:ext cx="11360700" cy="1168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6400"/>
              <a:buNone/>
              <a:defRPr sz="6400" b="1">
                <a:solidFill>
                  <a:schemeClr val="dk1"/>
                </a:solidFill>
              </a:defRPr>
            </a:lvl1pPr>
            <a:lvl2pPr lvl="1" rtl="0">
              <a:spcBef>
                <a:spcPts val="0"/>
              </a:spcBef>
              <a:spcAft>
                <a:spcPts val="0"/>
              </a:spcAft>
              <a:buClr>
                <a:schemeClr val="dk1"/>
              </a:buClr>
              <a:buSzPts val="1900"/>
              <a:buNone/>
              <a:defRPr sz="1900">
                <a:solidFill>
                  <a:schemeClr val="dk1"/>
                </a:solidFill>
              </a:defRPr>
            </a:lvl2pPr>
            <a:lvl3pPr lvl="2" rtl="0">
              <a:spcBef>
                <a:spcPts val="0"/>
              </a:spcBef>
              <a:spcAft>
                <a:spcPts val="0"/>
              </a:spcAft>
              <a:buClr>
                <a:schemeClr val="dk1"/>
              </a:buClr>
              <a:buSzPts val="1900"/>
              <a:buNone/>
              <a:defRPr sz="1900">
                <a:solidFill>
                  <a:schemeClr val="dk1"/>
                </a:solidFill>
              </a:defRPr>
            </a:lvl3pPr>
            <a:lvl4pPr lvl="3" rtl="0">
              <a:spcBef>
                <a:spcPts val="0"/>
              </a:spcBef>
              <a:spcAft>
                <a:spcPts val="0"/>
              </a:spcAft>
              <a:buClr>
                <a:schemeClr val="dk1"/>
              </a:buClr>
              <a:buSzPts val="1900"/>
              <a:buNone/>
              <a:defRPr sz="1900">
                <a:solidFill>
                  <a:schemeClr val="dk1"/>
                </a:solidFill>
              </a:defRPr>
            </a:lvl4pPr>
            <a:lvl5pPr lvl="4" rtl="0">
              <a:spcBef>
                <a:spcPts val="0"/>
              </a:spcBef>
              <a:spcAft>
                <a:spcPts val="0"/>
              </a:spcAft>
              <a:buClr>
                <a:schemeClr val="dk1"/>
              </a:buClr>
              <a:buSzPts val="1900"/>
              <a:buNone/>
              <a:defRPr sz="1900">
                <a:solidFill>
                  <a:schemeClr val="dk1"/>
                </a:solidFill>
              </a:defRPr>
            </a:lvl5pPr>
            <a:lvl6pPr lvl="5" rtl="0">
              <a:spcBef>
                <a:spcPts val="0"/>
              </a:spcBef>
              <a:spcAft>
                <a:spcPts val="0"/>
              </a:spcAft>
              <a:buClr>
                <a:schemeClr val="dk1"/>
              </a:buClr>
              <a:buSzPts val="1900"/>
              <a:buNone/>
              <a:defRPr sz="1900">
                <a:solidFill>
                  <a:schemeClr val="dk1"/>
                </a:solidFill>
              </a:defRPr>
            </a:lvl6pPr>
            <a:lvl7pPr lvl="6" rtl="0">
              <a:spcBef>
                <a:spcPts val="0"/>
              </a:spcBef>
              <a:spcAft>
                <a:spcPts val="0"/>
              </a:spcAft>
              <a:buClr>
                <a:schemeClr val="dk1"/>
              </a:buClr>
              <a:buSzPts val="1900"/>
              <a:buNone/>
              <a:defRPr sz="1900">
                <a:solidFill>
                  <a:schemeClr val="dk1"/>
                </a:solidFill>
              </a:defRPr>
            </a:lvl7pPr>
            <a:lvl8pPr lvl="7" rtl="0">
              <a:spcBef>
                <a:spcPts val="0"/>
              </a:spcBef>
              <a:spcAft>
                <a:spcPts val="0"/>
              </a:spcAft>
              <a:buClr>
                <a:schemeClr val="dk1"/>
              </a:buClr>
              <a:buSzPts val="1900"/>
              <a:buNone/>
              <a:defRPr sz="1900">
                <a:solidFill>
                  <a:schemeClr val="dk1"/>
                </a:solidFill>
              </a:defRPr>
            </a:lvl8pPr>
            <a:lvl9pPr lvl="8" rtl="0">
              <a:spcBef>
                <a:spcPts val="0"/>
              </a:spcBef>
              <a:spcAft>
                <a:spcPts val="0"/>
              </a:spcAft>
              <a:buClr>
                <a:schemeClr val="dk1"/>
              </a:buClr>
              <a:buSzPts val="1900"/>
              <a:buNone/>
              <a:defRPr sz="1900">
                <a:solidFill>
                  <a:schemeClr val="dk1"/>
                </a:solidFill>
              </a:defRPr>
            </a:lvl9pPr>
          </a:lstStyle>
          <a:p>
            <a:endParaRPr/>
          </a:p>
        </p:txBody>
      </p:sp>
      <p:sp>
        <p:nvSpPr>
          <p:cNvPr id="90" name="Google Shape;90;p14"/>
          <p:cNvSpPr txBox="1">
            <a:spLocks noGrp="1"/>
          </p:cNvSpPr>
          <p:nvPr>
            <p:ph type="body" idx="1"/>
          </p:nvPr>
        </p:nvSpPr>
        <p:spPr>
          <a:xfrm>
            <a:off x="415600" y="1401467"/>
            <a:ext cx="11360700" cy="5011200"/>
          </a:xfrm>
          <a:prstGeom prst="rect">
            <a:avLst/>
          </a:prstGeom>
          <a:noFill/>
          <a:ln>
            <a:noFill/>
          </a:ln>
        </p:spPr>
        <p:txBody>
          <a:bodyPr spcFirstLastPara="1" wrap="square" lIns="121900" tIns="121900" rIns="121900" bIns="121900" anchor="t" anchorCtr="0">
            <a:normAutofit/>
          </a:bodyPr>
          <a:lstStyle>
            <a:lvl1pPr marL="457200" lvl="0" indent="-431800" rtl="0">
              <a:lnSpc>
                <a:spcPct val="115000"/>
              </a:lnSpc>
              <a:spcBef>
                <a:spcPts val="0"/>
              </a:spcBef>
              <a:spcAft>
                <a:spcPts val="0"/>
              </a:spcAft>
              <a:buClr>
                <a:schemeClr val="dk1"/>
              </a:buClr>
              <a:buSzPts val="3200"/>
              <a:buChar char="●"/>
              <a:defRPr sz="3200">
                <a:solidFill>
                  <a:schemeClr val="dk1"/>
                </a:solidFill>
              </a:defRPr>
            </a:lvl1pPr>
            <a:lvl2pPr marL="914400" lvl="1" indent="-431800" rtl="0">
              <a:lnSpc>
                <a:spcPct val="115000"/>
              </a:lnSpc>
              <a:spcBef>
                <a:spcPts val="0"/>
              </a:spcBef>
              <a:spcAft>
                <a:spcPts val="0"/>
              </a:spcAft>
              <a:buClr>
                <a:schemeClr val="dk1"/>
              </a:buClr>
              <a:buSzPts val="3200"/>
              <a:buChar char="○"/>
              <a:defRPr sz="3200">
                <a:solidFill>
                  <a:schemeClr val="dk1"/>
                </a:solidFill>
              </a:defRPr>
            </a:lvl2pPr>
            <a:lvl3pPr marL="1371600" lvl="2" indent="-431800" rtl="0">
              <a:lnSpc>
                <a:spcPct val="115000"/>
              </a:lnSpc>
              <a:spcBef>
                <a:spcPts val="0"/>
              </a:spcBef>
              <a:spcAft>
                <a:spcPts val="0"/>
              </a:spcAft>
              <a:buClr>
                <a:schemeClr val="dk1"/>
              </a:buClr>
              <a:buSzPts val="3200"/>
              <a:buChar char="■"/>
              <a:defRPr sz="3200">
                <a:solidFill>
                  <a:schemeClr val="dk1"/>
                </a:solidFill>
              </a:defRPr>
            </a:lvl3pPr>
            <a:lvl4pPr marL="1828800" lvl="3" indent="-431800" rtl="0">
              <a:lnSpc>
                <a:spcPct val="115000"/>
              </a:lnSpc>
              <a:spcBef>
                <a:spcPts val="0"/>
              </a:spcBef>
              <a:spcAft>
                <a:spcPts val="0"/>
              </a:spcAft>
              <a:buClr>
                <a:schemeClr val="dk1"/>
              </a:buClr>
              <a:buSzPts val="3200"/>
              <a:buChar char="●"/>
              <a:defRPr sz="3200">
                <a:solidFill>
                  <a:schemeClr val="dk1"/>
                </a:solidFill>
              </a:defRPr>
            </a:lvl4pPr>
            <a:lvl5pPr marL="2286000" lvl="4" indent="-431800" rtl="0">
              <a:lnSpc>
                <a:spcPct val="115000"/>
              </a:lnSpc>
              <a:spcBef>
                <a:spcPts val="0"/>
              </a:spcBef>
              <a:spcAft>
                <a:spcPts val="0"/>
              </a:spcAft>
              <a:buClr>
                <a:schemeClr val="dk1"/>
              </a:buClr>
              <a:buSzPts val="3200"/>
              <a:buChar char="○"/>
              <a:defRPr sz="3200">
                <a:solidFill>
                  <a:schemeClr val="dk1"/>
                </a:solidFill>
              </a:defRPr>
            </a:lvl5pPr>
            <a:lvl6pPr marL="2743200" lvl="5" indent="-431800" rtl="0">
              <a:lnSpc>
                <a:spcPct val="115000"/>
              </a:lnSpc>
              <a:spcBef>
                <a:spcPts val="0"/>
              </a:spcBef>
              <a:spcAft>
                <a:spcPts val="0"/>
              </a:spcAft>
              <a:buClr>
                <a:schemeClr val="dk1"/>
              </a:buClr>
              <a:buSzPts val="3200"/>
              <a:buChar char="■"/>
              <a:defRPr sz="3200">
                <a:solidFill>
                  <a:schemeClr val="dk1"/>
                </a:solidFill>
              </a:defRPr>
            </a:lvl6pPr>
            <a:lvl7pPr marL="3200400" lvl="6" indent="-431800" rtl="0">
              <a:lnSpc>
                <a:spcPct val="115000"/>
              </a:lnSpc>
              <a:spcBef>
                <a:spcPts val="0"/>
              </a:spcBef>
              <a:spcAft>
                <a:spcPts val="0"/>
              </a:spcAft>
              <a:buClr>
                <a:schemeClr val="dk1"/>
              </a:buClr>
              <a:buSzPts val="3200"/>
              <a:buChar char="●"/>
              <a:defRPr sz="3200">
                <a:solidFill>
                  <a:schemeClr val="dk1"/>
                </a:solidFill>
              </a:defRPr>
            </a:lvl7pPr>
            <a:lvl8pPr marL="3657600" lvl="7" indent="-431800" rtl="0">
              <a:lnSpc>
                <a:spcPct val="115000"/>
              </a:lnSpc>
              <a:spcBef>
                <a:spcPts val="0"/>
              </a:spcBef>
              <a:spcAft>
                <a:spcPts val="0"/>
              </a:spcAft>
              <a:buClr>
                <a:schemeClr val="dk1"/>
              </a:buClr>
              <a:buSzPts val="3200"/>
              <a:buChar char="○"/>
              <a:defRPr sz="3200">
                <a:solidFill>
                  <a:schemeClr val="dk1"/>
                </a:solidFill>
              </a:defRPr>
            </a:lvl8pPr>
            <a:lvl9pPr marL="4114800" lvl="8" indent="-431800" rtl="0">
              <a:lnSpc>
                <a:spcPct val="115000"/>
              </a:lnSpc>
              <a:spcBef>
                <a:spcPts val="0"/>
              </a:spcBef>
              <a:spcAft>
                <a:spcPts val="0"/>
              </a:spcAft>
              <a:buClr>
                <a:schemeClr val="dk1"/>
              </a:buClr>
              <a:buSzPts val="3200"/>
              <a:buChar char="■"/>
              <a:defRPr sz="3200">
                <a:solidFill>
                  <a:schemeClr val="dk1"/>
                </a:solidFill>
              </a:defRPr>
            </a:lvl9pPr>
          </a:lstStyle>
          <a:p>
            <a:endParaRPr/>
          </a:p>
        </p:txBody>
      </p:sp>
      <p:sp>
        <p:nvSpPr>
          <p:cNvPr id="91" name="Google Shape;91;p1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900">
                <a:solidFill>
                  <a:schemeClr val="dk1"/>
                </a:solidFill>
              </a:defRPr>
            </a:lvl1pPr>
            <a:lvl2pPr lvl="1" algn="r" rtl="0">
              <a:buNone/>
              <a:defRPr sz="1900">
                <a:solidFill>
                  <a:schemeClr val="dk1"/>
                </a:solidFill>
              </a:defRPr>
            </a:lvl2pPr>
            <a:lvl3pPr lvl="2" algn="r" rtl="0">
              <a:buNone/>
              <a:defRPr sz="1900">
                <a:solidFill>
                  <a:schemeClr val="dk1"/>
                </a:solidFill>
              </a:defRPr>
            </a:lvl3pPr>
            <a:lvl4pPr lvl="3" algn="r" rtl="0">
              <a:buNone/>
              <a:defRPr sz="1900">
                <a:solidFill>
                  <a:schemeClr val="dk1"/>
                </a:solidFill>
              </a:defRPr>
            </a:lvl4pPr>
            <a:lvl5pPr lvl="4" algn="r" rtl="0">
              <a:buNone/>
              <a:defRPr sz="1900">
                <a:solidFill>
                  <a:schemeClr val="dk1"/>
                </a:solidFill>
              </a:defRPr>
            </a:lvl5pPr>
            <a:lvl6pPr lvl="5" algn="r" rtl="0">
              <a:buNone/>
              <a:defRPr sz="1900">
                <a:solidFill>
                  <a:schemeClr val="dk1"/>
                </a:solidFill>
              </a:defRPr>
            </a:lvl6pPr>
            <a:lvl7pPr lvl="6" algn="r" rtl="0">
              <a:buNone/>
              <a:defRPr sz="1900">
                <a:solidFill>
                  <a:schemeClr val="dk1"/>
                </a:solidFill>
              </a:defRPr>
            </a:lvl7pPr>
            <a:lvl8pPr lvl="7" algn="r" rtl="0">
              <a:buNone/>
              <a:defRPr sz="1900">
                <a:solidFill>
                  <a:schemeClr val="dk1"/>
                </a:solidFill>
              </a:defRPr>
            </a:lvl8pPr>
            <a:lvl9pPr lvl="8" algn="r" rtl="0">
              <a:buNone/>
              <a:defRPr sz="19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cs.google.com/presentation/d/14kA9swx6Ti9m3V32M-0SwmbXSTfbWTw7LTpfqC7AGtg/edit?usp=sharing"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ocs.google.com/presentation/d/1u2-Iq50MxkpVN7hNbevolAE9u1aCQ2lIQNbnwx9u-u8/edit?usp=shar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drive.google.com/file/d/1_AK2Oeaucdj5YWyvw36q5RNbE0tvHLFU/view?usp=sharin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t.ly/TVIAi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C3C"/>
        </a:solid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ctrTitle" idx="4294967295"/>
          </p:nvPr>
        </p:nvSpPr>
        <p:spPr>
          <a:xfrm>
            <a:off x="1091883" y="330784"/>
            <a:ext cx="10643100" cy="2608101"/>
          </a:xfrm>
          <a:prstGeom prst="rect">
            <a:avLst/>
          </a:prstGeom>
          <a:solidFill>
            <a:schemeClr val="lt1"/>
          </a:solidFill>
          <a:ln w="76200"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lnSpc>
                <a:spcPct val="150000"/>
              </a:lnSpc>
              <a:spcBef>
                <a:spcPts val="0"/>
              </a:spcBef>
              <a:spcAft>
                <a:spcPts val="0"/>
              </a:spcAft>
              <a:buNone/>
            </a:pPr>
            <a:r>
              <a:rPr lang="en-US" sz="5300" dirty="0"/>
              <a:t>TVIs and Technology to Acquire Digital AIM</a:t>
            </a:r>
            <a:endParaRPr sz="5300" b="1" dirty="0"/>
          </a:p>
        </p:txBody>
      </p:sp>
      <p:sp>
        <p:nvSpPr>
          <p:cNvPr id="141" name="Google Shape;141;p26"/>
          <p:cNvSpPr txBox="1">
            <a:spLocks noGrp="1"/>
          </p:cNvSpPr>
          <p:nvPr>
            <p:ph type="subTitle" idx="4294967295"/>
          </p:nvPr>
        </p:nvSpPr>
        <p:spPr>
          <a:xfrm>
            <a:off x="4451075" y="3460200"/>
            <a:ext cx="7469700" cy="3075900"/>
          </a:xfrm>
          <a:prstGeom prst="rect">
            <a:avLst/>
          </a:prstGeom>
        </p:spPr>
        <p:txBody>
          <a:bodyPr spcFirstLastPara="1" wrap="square" lIns="121900" tIns="121900" rIns="121900" bIns="121900" anchor="t" anchorCtr="0">
            <a:noAutofit/>
          </a:bodyPr>
          <a:lstStyle/>
          <a:p>
            <a:pPr marL="0" lvl="0" indent="0" algn="l" rtl="0">
              <a:lnSpc>
                <a:spcPct val="150000"/>
              </a:lnSpc>
              <a:spcBef>
                <a:spcPts val="0"/>
              </a:spcBef>
              <a:spcAft>
                <a:spcPts val="0"/>
              </a:spcAft>
              <a:buNone/>
            </a:pPr>
            <a:r>
              <a:rPr lang="en-US" sz="3600" b="1" dirty="0">
                <a:solidFill>
                  <a:schemeClr val="lt1"/>
                </a:solidFill>
              </a:rPr>
              <a:t>GITWL Conference Nov 2023</a:t>
            </a:r>
            <a:endParaRPr sz="3600" b="1" dirty="0">
              <a:solidFill>
                <a:schemeClr val="lt1"/>
              </a:solidFill>
            </a:endParaRPr>
          </a:p>
          <a:p>
            <a:pPr marL="0" lvl="0" indent="0" algn="l" rtl="0">
              <a:lnSpc>
                <a:spcPct val="150000"/>
              </a:lnSpc>
              <a:spcBef>
                <a:spcPts val="0"/>
              </a:spcBef>
              <a:spcAft>
                <a:spcPts val="0"/>
              </a:spcAft>
              <a:buNone/>
            </a:pPr>
            <a:r>
              <a:rPr lang="en-US" sz="3700" b="1" dirty="0">
                <a:solidFill>
                  <a:schemeClr val="lt1"/>
                </a:solidFill>
              </a:rPr>
              <a:t>HuyenTran Vo</a:t>
            </a:r>
            <a:endParaRPr sz="3700" b="1" dirty="0">
              <a:solidFill>
                <a:schemeClr val="lt1"/>
              </a:solidFill>
            </a:endParaRPr>
          </a:p>
          <a:p>
            <a:pPr marL="0" lvl="0" indent="0" algn="l" rtl="0">
              <a:lnSpc>
                <a:spcPct val="150000"/>
              </a:lnSpc>
              <a:spcBef>
                <a:spcPts val="0"/>
              </a:spcBef>
              <a:spcAft>
                <a:spcPts val="0"/>
              </a:spcAft>
              <a:buNone/>
            </a:pPr>
            <a:r>
              <a:rPr lang="en-US" sz="2400" b="1" dirty="0">
                <a:solidFill>
                  <a:schemeClr val="lt1"/>
                </a:solidFill>
              </a:rPr>
              <a:t>TVI, CATIS, COMS, CVRT</a:t>
            </a:r>
            <a:endParaRPr sz="2500" dirty="0">
              <a:solidFill>
                <a:schemeClr val="lt1"/>
              </a:solidFill>
            </a:endParaRPr>
          </a:p>
          <a:p>
            <a:pPr marL="0" lvl="0" indent="0" algn="l" rtl="0">
              <a:lnSpc>
                <a:spcPct val="150000"/>
              </a:lnSpc>
              <a:spcBef>
                <a:spcPts val="0"/>
              </a:spcBef>
              <a:spcAft>
                <a:spcPts val="0"/>
              </a:spcAft>
              <a:buNone/>
            </a:pPr>
            <a:r>
              <a:rPr lang="en-US" sz="2500" dirty="0">
                <a:solidFill>
                  <a:schemeClr val="lt1"/>
                </a:solidFill>
              </a:rPr>
              <a:t>Ph.D. Candidate- UMass Boston</a:t>
            </a:r>
            <a:endParaRPr sz="2500" dirty="0">
              <a:solidFill>
                <a:schemeClr val="lt1"/>
              </a:solidFill>
            </a:endParaRPr>
          </a:p>
        </p:txBody>
      </p:sp>
      <p:pic>
        <p:nvPicPr>
          <p:cNvPr id="142" name="Google Shape;142;p26" descr="QR code link to presentation">
            <a:hlinkClick r:id="rId3"/>
          </p:cNvPr>
          <p:cNvPicPr preferRelativeResize="0"/>
          <p:nvPr/>
        </p:nvPicPr>
        <p:blipFill>
          <a:blip r:embed="rId4">
            <a:alphaModFix/>
          </a:blip>
          <a:stretch>
            <a:fillRect/>
          </a:stretch>
        </p:blipFill>
        <p:spPr>
          <a:xfrm>
            <a:off x="1329075" y="3377900"/>
            <a:ext cx="2608101" cy="2608101"/>
          </a:xfrm>
          <a:prstGeom prst="rect">
            <a:avLst/>
          </a:prstGeom>
          <a:noFill/>
          <a:ln w="152400" cap="flat" cmpd="sng">
            <a:solidFill>
              <a:srgbClr val="FF0000"/>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5"/>
          <p:cNvSpPr txBox="1">
            <a:spLocks noGrp="1"/>
          </p:cNvSpPr>
          <p:nvPr>
            <p:ph type="title" idx="4294967295"/>
          </p:nvPr>
        </p:nvSpPr>
        <p:spPr>
          <a:xfrm>
            <a:off x="609604" y="-17541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Is it digital?</a:t>
            </a:r>
            <a:endParaRPr dirty="0"/>
          </a:p>
        </p:txBody>
      </p:sp>
      <p:pic>
        <p:nvPicPr>
          <p:cNvPr id="203" name="Google Shape;203;p35" descr="Adapt in house by TVI, transcriber, para, etc. . Is it digital? No or yes. "/>
          <p:cNvPicPr preferRelativeResize="0"/>
          <p:nvPr/>
        </p:nvPicPr>
        <p:blipFill rotWithShape="1">
          <a:blip r:embed="rId3">
            <a:alphaModFix/>
          </a:blip>
          <a:srcRect/>
          <a:stretch/>
        </p:blipFill>
        <p:spPr>
          <a:xfrm>
            <a:off x="1524000" y="857254"/>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title" idx="4294967295"/>
          </p:nvPr>
        </p:nvSpPr>
        <p:spPr>
          <a:xfrm>
            <a:off x="609604" y="-17541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Is the text editable?</a:t>
            </a:r>
            <a:endParaRPr dirty="0"/>
          </a:p>
        </p:txBody>
      </p:sp>
      <p:pic>
        <p:nvPicPr>
          <p:cNvPr id="210" name="Google Shape;210;p36" descr=" Is the text digital? If no scan materials then retype or use OCR.&#10;Is the text editable? Of yes make changes to materials to meet the student need."/>
          <p:cNvPicPr preferRelativeResize="0"/>
          <p:nvPr/>
        </p:nvPicPr>
        <p:blipFill rotWithShape="1">
          <a:blip r:embed="rId3">
            <a:alphaModFix/>
          </a:blip>
          <a:srcRect/>
          <a:stretch/>
        </p:blipFill>
        <p:spPr>
          <a:xfrm>
            <a:off x="1524000" y="857254"/>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7"/>
          <p:cNvSpPr txBox="1">
            <a:spLocks noGrp="1"/>
          </p:cNvSpPr>
          <p:nvPr>
            <p:ph type="title" idx="4294967295"/>
          </p:nvPr>
        </p:nvSpPr>
        <p:spPr>
          <a:xfrm>
            <a:off x="838200" y="-19018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Use tech to make changes</a:t>
            </a:r>
            <a:endParaRPr dirty="0"/>
          </a:p>
        </p:txBody>
      </p:sp>
      <p:pic>
        <p:nvPicPr>
          <p:cNvPr id="217" name="Google Shape;217;p37" descr="Iterative process, Make changes to the material to meet the needs of students. Utilize mainstream and specialized technology to make changes. "/>
          <p:cNvPicPr preferRelativeResize="0"/>
          <p:nvPr/>
        </p:nvPicPr>
        <p:blipFill rotWithShape="1">
          <a:blip r:embed="rId3">
            <a:alphaModFix/>
          </a:blip>
          <a:srcRect/>
          <a:stretch/>
        </p:blipFill>
        <p:spPr>
          <a:xfrm>
            <a:off x="1524000" y="857254"/>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8"/>
          <p:cNvSpPr txBox="1">
            <a:spLocks noGrp="1"/>
          </p:cNvSpPr>
          <p:nvPr>
            <p:ph type="title" idx="4294967295"/>
          </p:nvPr>
        </p:nvSpPr>
        <p:spPr>
          <a:xfrm>
            <a:off x="838200" y="-13255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Teach tech</a:t>
            </a:r>
            <a:endParaRPr dirty="0"/>
          </a:p>
        </p:txBody>
      </p:sp>
      <p:pic>
        <p:nvPicPr>
          <p:cNvPr id="224" name="Google Shape;224;p38" descr="does the student know how to use the tech to access the materials? If yes move on, If no, teach the student technology by TVI, CATIS, or AT specialist. "/>
          <p:cNvPicPr preferRelativeResize="0"/>
          <p:nvPr/>
        </p:nvPicPr>
        <p:blipFill rotWithShape="1">
          <a:blip r:embed="rId3">
            <a:alphaModFix/>
          </a:blip>
          <a:srcRect/>
          <a:stretch/>
        </p:blipFill>
        <p:spPr>
          <a:xfrm>
            <a:off x="1524000" y="857254"/>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a:spLocks noGrp="1"/>
          </p:cNvSpPr>
          <p:nvPr>
            <p:ph type="title" idx="4294967295"/>
          </p:nvPr>
        </p:nvSpPr>
        <p:spPr>
          <a:xfrm>
            <a:off x="838200" y="-13255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Student has access to material</a:t>
            </a:r>
            <a:endParaRPr dirty="0"/>
          </a:p>
        </p:txBody>
      </p:sp>
      <p:pic>
        <p:nvPicPr>
          <p:cNvPr id="231" name="Google Shape;231;p39" descr="Student access materials end."/>
          <p:cNvPicPr preferRelativeResize="0"/>
          <p:nvPr/>
        </p:nvPicPr>
        <p:blipFill rotWithShape="1">
          <a:blip r:embed="rId3">
            <a:alphaModFix/>
          </a:blip>
          <a:srcRect/>
          <a:stretch/>
        </p:blipFill>
        <p:spPr>
          <a:xfrm>
            <a:off x="1524000" y="857254"/>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0"/>
          <p:cNvSpPr txBox="1">
            <a:spLocks noGrp="1"/>
          </p:cNvSpPr>
          <p:nvPr>
            <p:ph type="title" idx="4294967295"/>
          </p:nvPr>
        </p:nvSpPr>
        <p:spPr>
          <a:xfrm>
            <a:off x="838200" y="-15597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AMP process</a:t>
            </a:r>
            <a:endParaRPr dirty="0"/>
          </a:p>
        </p:txBody>
      </p:sp>
      <p:pic>
        <p:nvPicPr>
          <p:cNvPr id="238" name="Google Shape;238;p40" descr="Can you order it through AMP s or other sources? If yes receive materials from AMP or other sources. Is it usable to student? If no go to adapt in house process. "/>
          <p:cNvPicPr preferRelativeResize="0"/>
          <p:nvPr/>
        </p:nvPicPr>
        <p:blipFill rotWithShape="1">
          <a:blip r:embed="rId3">
            <a:alphaModFix/>
          </a:blip>
          <a:srcRect/>
          <a:stretch/>
        </p:blipFill>
        <p:spPr>
          <a:xfrm>
            <a:off x="1524000" y="857254"/>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idx="4294967295"/>
          </p:nvPr>
        </p:nvSpPr>
        <p:spPr>
          <a:xfrm>
            <a:off x="377375" y="-1882209"/>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9981"/>
              <a:buFont typeface="Arial"/>
              <a:buNone/>
            </a:pPr>
            <a:r>
              <a:rPr lang="en-US" dirty="0"/>
              <a:t>If classroom teacher knows how to make AIM</a:t>
            </a:r>
            <a:endParaRPr dirty="0"/>
          </a:p>
        </p:txBody>
      </p:sp>
      <p:pic>
        <p:nvPicPr>
          <p:cNvPr id="245" name="Google Shape;245;p41" descr="Does classroom teacher know ho to make AIM for student? if yes, go to is it usable to student."/>
          <p:cNvPicPr preferRelativeResize="0"/>
          <p:nvPr/>
        </p:nvPicPr>
        <p:blipFill rotWithShape="1">
          <a:blip r:embed="rId3">
            <a:alphaModFix/>
          </a:blip>
          <a:srcRect/>
          <a:stretch/>
        </p:blipFill>
        <p:spPr>
          <a:xfrm>
            <a:off x="377375" y="212271"/>
            <a:ext cx="11437257" cy="64334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556532" y="643467"/>
            <a:ext cx="11210925" cy="744836"/>
          </a:xfrm>
          <a:prstGeom prst="rect">
            <a:avLst/>
          </a:prstGeom>
          <a:solidFill>
            <a:schemeClr val="dk1"/>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64814"/>
              <a:buFont typeface="Arial"/>
              <a:buNone/>
            </a:pPr>
            <a:r>
              <a:rPr lang="en-US" sz="4800" dirty="0">
                <a:solidFill>
                  <a:schemeClr val="lt1"/>
                </a:solidFill>
              </a:rPr>
              <a:t>Get Copy</a:t>
            </a:r>
            <a:endParaRPr sz="4800" dirty="0">
              <a:solidFill>
                <a:schemeClr val="lt1"/>
              </a:solidFill>
            </a:endParaRPr>
          </a:p>
        </p:txBody>
      </p:sp>
      <p:pic>
        <p:nvPicPr>
          <p:cNvPr id="251" name="Google Shape;251;p42" descr="Section one autonomy original document example"/>
          <p:cNvPicPr preferRelativeResize="0"/>
          <p:nvPr/>
        </p:nvPicPr>
        <p:blipFill rotWithShape="1">
          <a:blip r:embed="rId3">
            <a:alphaModFix/>
          </a:blip>
          <a:srcRect/>
          <a:stretch/>
        </p:blipFill>
        <p:spPr>
          <a:xfrm>
            <a:off x="643467" y="1452456"/>
            <a:ext cx="11210924" cy="54055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43"/>
          <p:cNvSpPr txBox="1">
            <a:spLocks noGrp="1"/>
          </p:cNvSpPr>
          <p:nvPr>
            <p:ph type="title"/>
          </p:nvPr>
        </p:nvSpPr>
        <p:spPr>
          <a:xfrm>
            <a:off x="556532" y="643467"/>
            <a:ext cx="11210925" cy="744836"/>
          </a:xfrm>
          <a:prstGeom prst="rect">
            <a:avLst/>
          </a:prstGeom>
          <a:solidFill>
            <a:schemeClr val="dk1"/>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58700"/>
              <a:buFont typeface="Arial"/>
              <a:buNone/>
            </a:pPr>
            <a:r>
              <a:rPr lang="en-US" sz="5300" dirty="0">
                <a:solidFill>
                  <a:schemeClr val="lt1"/>
                </a:solidFill>
              </a:rPr>
              <a:t>OCR</a:t>
            </a:r>
            <a:endParaRPr sz="3200" dirty="0">
              <a:solidFill>
                <a:schemeClr val="lt1"/>
              </a:solidFill>
            </a:endParaRPr>
          </a:p>
        </p:txBody>
      </p:sp>
      <p:pic>
        <p:nvPicPr>
          <p:cNvPr id="257" name="Google Shape;257;p43" descr="section one scanned through ocr example with many mistakes"/>
          <p:cNvPicPr preferRelativeResize="0"/>
          <p:nvPr/>
        </p:nvPicPr>
        <p:blipFill rotWithShape="1">
          <a:blip r:embed="rId3">
            <a:alphaModFix/>
          </a:blip>
          <a:srcRect/>
          <a:stretch/>
        </p:blipFill>
        <p:spPr>
          <a:xfrm>
            <a:off x="1718537" y="1675227"/>
            <a:ext cx="8754927" cy="5030373"/>
          </a:xfrm>
          <a:prstGeom prst="rect">
            <a:avLst/>
          </a:prstGeom>
          <a:noFill/>
          <a:ln w="9525" cap="flat" cmpd="sng">
            <a:solidFill>
              <a:srgbClr val="00206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556532" y="643467"/>
            <a:ext cx="11210925" cy="744836"/>
          </a:xfrm>
          <a:prstGeom prst="rect">
            <a:avLst/>
          </a:prstGeom>
          <a:solidFill>
            <a:schemeClr val="dk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Arial"/>
              <a:buNone/>
            </a:pPr>
            <a:r>
              <a:rPr lang="en-US" sz="4400" dirty="0">
                <a:solidFill>
                  <a:schemeClr val="lt1"/>
                </a:solidFill>
              </a:rPr>
              <a:t>Edit</a:t>
            </a:r>
            <a:endParaRPr sz="4400" dirty="0">
              <a:solidFill>
                <a:schemeClr val="lt1"/>
              </a:solidFill>
            </a:endParaRPr>
          </a:p>
        </p:txBody>
      </p:sp>
      <p:pic>
        <p:nvPicPr>
          <p:cNvPr id="263" name="Google Shape;263;p44" descr="screen shot of section one autonomy. see notes field for document"/>
          <p:cNvPicPr preferRelativeResize="0"/>
          <p:nvPr/>
        </p:nvPicPr>
        <p:blipFill rotWithShape="1">
          <a:blip r:embed="rId3">
            <a:alphaModFix/>
          </a:blip>
          <a:srcRect/>
          <a:stretch/>
        </p:blipFill>
        <p:spPr>
          <a:xfrm>
            <a:off x="1380814" y="1618664"/>
            <a:ext cx="9430373" cy="48779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7"/>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Agenda</a:t>
            </a:r>
            <a:endParaRPr dirty="0"/>
          </a:p>
        </p:txBody>
      </p:sp>
      <p:sp>
        <p:nvSpPr>
          <p:cNvPr id="149" name="Google Shape;149;p27"/>
          <p:cNvSpPr txBox="1">
            <a:spLocks noGrp="1"/>
          </p:cNvSpPr>
          <p:nvPr>
            <p:ph type="body" idx="1"/>
          </p:nvPr>
        </p:nvSpPr>
        <p:spPr>
          <a:xfrm>
            <a:off x="838200" y="1519825"/>
            <a:ext cx="10515600" cy="5202000"/>
          </a:xfrm>
          <a:prstGeom prst="rect">
            <a:avLst/>
          </a:prstGeom>
        </p:spPr>
        <p:txBody>
          <a:bodyPr spcFirstLastPara="1" wrap="square" lIns="91425" tIns="45700" rIns="91425" bIns="45700" anchor="t" anchorCtr="0">
            <a:normAutofit/>
          </a:bodyPr>
          <a:lstStyle/>
          <a:p>
            <a:pPr marL="457200" lvl="0" indent="-457200" algn="l" rtl="0">
              <a:spcBef>
                <a:spcPts val="1001"/>
              </a:spcBef>
              <a:spcAft>
                <a:spcPts val="0"/>
              </a:spcAft>
              <a:buSzPts val="3600"/>
              <a:buChar char="•"/>
            </a:pPr>
            <a:r>
              <a:rPr lang="en-US" dirty="0"/>
              <a:t>Key Terminology</a:t>
            </a:r>
            <a:endParaRPr dirty="0"/>
          </a:p>
          <a:p>
            <a:pPr marL="457200" lvl="0" indent="-457200" algn="l" rtl="0">
              <a:spcBef>
                <a:spcPts val="0"/>
              </a:spcBef>
              <a:spcAft>
                <a:spcPts val="0"/>
              </a:spcAft>
              <a:buSzPts val="3600"/>
              <a:buChar char="•"/>
            </a:pPr>
            <a:r>
              <a:rPr lang="en-US" dirty="0"/>
              <a:t>Complexity of Digital AIM</a:t>
            </a:r>
            <a:endParaRPr dirty="0"/>
          </a:p>
          <a:p>
            <a:pPr marL="457200" lvl="0" indent="-457200" algn="l" rtl="0">
              <a:spcBef>
                <a:spcPts val="0"/>
              </a:spcBef>
              <a:spcAft>
                <a:spcPts val="0"/>
              </a:spcAft>
              <a:buSzPts val="3600"/>
              <a:buChar char="•"/>
            </a:pPr>
            <a:r>
              <a:rPr lang="en-US" dirty="0"/>
              <a:t>Summary of My Study</a:t>
            </a:r>
            <a:endParaRPr dirty="0"/>
          </a:p>
          <a:p>
            <a:pPr marL="457200" lvl="0" indent="-457200" algn="l" rtl="0">
              <a:spcBef>
                <a:spcPts val="0"/>
              </a:spcBef>
              <a:spcAft>
                <a:spcPts val="0"/>
              </a:spcAft>
              <a:buSzPts val="3600"/>
              <a:buChar char="•"/>
            </a:pPr>
            <a:r>
              <a:rPr lang="en-US" dirty="0"/>
              <a:t>Sample Survey</a:t>
            </a:r>
            <a:endParaRPr dirty="0"/>
          </a:p>
          <a:p>
            <a:pPr marL="457200" lvl="0" indent="-457200" algn="l" rtl="0">
              <a:spcBef>
                <a:spcPts val="0"/>
              </a:spcBef>
              <a:spcAft>
                <a:spcPts val="0"/>
              </a:spcAft>
              <a:buSzPts val="3600"/>
              <a:buChar char="•"/>
            </a:pPr>
            <a:r>
              <a:rPr lang="en-US" dirty="0"/>
              <a:t>Reflect and Share</a:t>
            </a:r>
            <a:endParaRPr dirty="0"/>
          </a:p>
          <a:p>
            <a:pPr marL="457200" lvl="0" indent="-457200" algn="l" rtl="0">
              <a:spcBef>
                <a:spcPts val="0"/>
              </a:spcBef>
              <a:spcAft>
                <a:spcPts val="0"/>
              </a:spcAft>
              <a:buSzPts val="3600"/>
              <a:buChar char="•"/>
            </a:pPr>
            <a:r>
              <a:rPr lang="en-US" dirty="0"/>
              <a:t>Questions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a:spLocks noGrp="1"/>
          </p:cNvSpPr>
          <p:nvPr>
            <p:ph type="title"/>
          </p:nvPr>
        </p:nvSpPr>
        <p:spPr>
          <a:xfrm>
            <a:off x="838204" y="194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9981"/>
              <a:buFont typeface="Arial"/>
              <a:buNone/>
            </a:pPr>
            <a:r>
              <a:rPr lang="en-US" dirty="0"/>
              <a:t>Example of electronic adapted book: Before</a:t>
            </a:r>
            <a:endParaRPr dirty="0"/>
          </a:p>
        </p:txBody>
      </p:sp>
      <p:pic>
        <p:nvPicPr>
          <p:cNvPr id="270" name="Google Shape;270;p45" descr="before image of where is spot book page with the pink piano"/>
          <p:cNvPicPr preferRelativeResize="0"/>
          <p:nvPr/>
        </p:nvPicPr>
        <p:blipFill rotWithShape="1">
          <a:blip r:embed="rId3">
            <a:alphaModFix/>
          </a:blip>
          <a:srcRect l="3069" r="2110"/>
          <a:stretch/>
        </p:blipFill>
        <p:spPr>
          <a:xfrm>
            <a:off x="1428749" y="1695164"/>
            <a:ext cx="8534401" cy="49107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5"/>
        <p:cNvGrpSpPr/>
        <p:nvPr/>
      </p:nvGrpSpPr>
      <p:grpSpPr>
        <a:xfrm>
          <a:off x="0" y="0"/>
          <a:ext cx="0" cy="0"/>
          <a:chOff x="0" y="0"/>
          <a:chExt cx="0" cy="0"/>
        </a:xfrm>
      </p:grpSpPr>
      <p:sp>
        <p:nvSpPr>
          <p:cNvPr id="276" name="Google Shape;276;p46"/>
          <p:cNvSpPr txBox="1">
            <a:spLocks noGrp="1"/>
          </p:cNvSpPr>
          <p:nvPr>
            <p:ph type="title" idx="4294967295"/>
          </p:nvPr>
        </p:nvSpPr>
        <p:spPr>
          <a:xfrm>
            <a:off x="685804" y="-176847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9981"/>
              <a:buFont typeface="Arial"/>
              <a:buNone/>
            </a:pPr>
            <a:r>
              <a:rPr lang="en-US" dirty="0"/>
              <a:t>Example of electronic adapted book 2</a:t>
            </a:r>
            <a:endParaRPr dirty="0"/>
          </a:p>
        </p:txBody>
      </p:sp>
      <p:sp>
        <p:nvSpPr>
          <p:cNvPr id="277" name="Google Shape;277;p46"/>
          <p:cNvSpPr txBox="1"/>
          <p:nvPr/>
        </p:nvSpPr>
        <p:spPr>
          <a:xfrm>
            <a:off x="2883174" y="609379"/>
            <a:ext cx="642565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a:solidFill>
                  <a:schemeClr val="lt1"/>
                </a:solidFill>
                <a:latin typeface="Arial"/>
                <a:ea typeface="Arial"/>
                <a:cs typeface="Arial"/>
                <a:sym typeface="Arial"/>
              </a:rPr>
              <a:t>Is he in the piano?</a:t>
            </a:r>
            <a:endParaRPr/>
          </a:p>
        </p:txBody>
      </p:sp>
      <p:pic>
        <p:nvPicPr>
          <p:cNvPr id="278" name="Google Shape;278;p46" descr="pink grand piano"/>
          <p:cNvPicPr preferRelativeResize="0"/>
          <p:nvPr/>
        </p:nvPicPr>
        <p:blipFill rotWithShape="1">
          <a:blip r:embed="rId3">
            <a:alphaModFix/>
          </a:blip>
          <a:srcRect/>
          <a:stretch/>
        </p:blipFill>
        <p:spPr>
          <a:xfrm>
            <a:off x="3200400" y="1132114"/>
            <a:ext cx="6248400" cy="5520431"/>
          </a:xfrm>
          <a:prstGeom prst="rect">
            <a:avLst/>
          </a:prstGeom>
          <a:noFill/>
          <a:ln>
            <a:noFill/>
          </a:ln>
        </p:spPr>
      </p:pic>
      <p:pic>
        <p:nvPicPr>
          <p:cNvPr id="279" name="Google Shape;279;p46" descr="piano lid open hippo and bird saying no"/>
          <p:cNvPicPr preferRelativeResize="0"/>
          <p:nvPr/>
        </p:nvPicPr>
        <p:blipFill rotWithShape="1">
          <a:blip r:embed="rId4">
            <a:alphaModFix/>
          </a:blip>
          <a:srcRect t="12003" r="2684"/>
          <a:stretch/>
        </p:blipFill>
        <p:spPr>
          <a:xfrm>
            <a:off x="3023149" y="1933303"/>
            <a:ext cx="6425652" cy="30006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9"/>
                                        </p:tgtEl>
                                      </p:cBhvr>
                                    </p:animEffect>
                                    <p:set>
                                      <p:cBhvr>
                                        <p:cTn id="7" dur="1" fill="hold">
                                          <p:stCondLst>
                                            <p:cond delay="500"/>
                                          </p:stCondLst>
                                        </p:cTn>
                                        <p:tgtEl>
                                          <p:spTgt spid="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7"/>
          <p:cNvSpPr txBox="1">
            <a:spLocks noGrp="1"/>
          </p:cNvSpPr>
          <p:nvPr>
            <p:ph type="title"/>
          </p:nvPr>
        </p:nvSpPr>
        <p:spPr>
          <a:xfrm>
            <a:off x="838200" y="10477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Usable?</a:t>
            </a:r>
            <a:endParaRPr dirty="0"/>
          </a:p>
        </p:txBody>
      </p:sp>
      <p:sp>
        <p:nvSpPr>
          <p:cNvPr id="286" name="Google Shape;286;p47"/>
          <p:cNvSpPr txBox="1">
            <a:spLocks noGrp="1"/>
          </p:cNvSpPr>
          <p:nvPr>
            <p:ph type="body" idx="1"/>
          </p:nvPr>
        </p:nvSpPr>
        <p:spPr>
          <a:xfrm>
            <a:off x="839791" y="1056323"/>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dirty="0"/>
              <a:t>Original Image of Example Text</a:t>
            </a:r>
            <a:endParaRPr dirty="0"/>
          </a:p>
        </p:txBody>
      </p:sp>
      <p:pic>
        <p:nvPicPr>
          <p:cNvPr id="287" name="Google Shape;287;p47" descr="image of original document. blurry, low quality with graph"/>
          <p:cNvPicPr preferRelativeResize="0">
            <a:picLocks noGrp="1"/>
          </p:cNvPicPr>
          <p:nvPr>
            <p:ph type="body" idx="2"/>
          </p:nvPr>
        </p:nvPicPr>
        <p:blipFill rotWithShape="1">
          <a:blip r:embed="rId3">
            <a:alphaModFix/>
          </a:blip>
          <a:srcRect/>
          <a:stretch/>
        </p:blipFill>
        <p:spPr>
          <a:xfrm>
            <a:off x="944624" y="1880235"/>
            <a:ext cx="4297936" cy="4764404"/>
          </a:xfrm>
          <a:prstGeom prst="rect">
            <a:avLst/>
          </a:prstGeom>
          <a:noFill/>
          <a:ln w="9525" cap="flat" cmpd="sng">
            <a:solidFill>
              <a:schemeClr val="dk1"/>
            </a:solidFill>
            <a:prstDash val="solid"/>
            <a:round/>
            <a:headEnd type="none" w="sm" len="sm"/>
            <a:tailEnd type="none" w="sm" len="sm"/>
          </a:ln>
        </p:spPr>
      </p:pic>
      <p:sp>
        <p:nvSpPr>
          <p:cNvPr id="288" name="Google Shape;288;p47"/>
          <p:cNvSpPr txBox="1">
            <a:spLocks noGrp="1"/>
          </p:cNvSpPr>
          <p:nvPr>
            <p:ph type="body" idx="3"/>
          </p:nvPr>
        </p:nvSpPr>
        <p:spPr>
          <a:xfrm>
            <a:off x="6257129" y="942658"/>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dirty="0"/>
              <a:t>“Accessible Copy”</a:t>
            </a:r>
            <a:endParaRPr dirty="0"/>
          </a:p>
        </p:txBody>
      </p:sp>
      <p:pic>
        <p:nvPicPr>
          <p:cNvPr id="289" name="Google Shape;289;p47" descr="how document looks like after OCR scanned, image still messy but passes accessibility checker"/>
          <p:cNvPicPr preferRelativeResize="0">
            <a:picLocks noGrp="1"/>
          </p:cNvPicPr>
          <p:nvPr>
            <p:ph type="body" idx="4"/>
          </p:nvPr>
        </p:nvPicPr>
        <p:blipFill rotWithShape="1">
          <a:blip r:embed="rId4">
            <a:alphaModFix/>
          </a:blip>
          <a:srcRect/>
          <a:stretch/>
        </p:blipFill>
        <p:spPr>
          <a:xfrm>
            <a:off x="6454938" y="1766570"/>
            <a:ext cx="4617717" cy="487806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8"/>
          <p:cNvSpPr txBox="1">
            <a:spLocks noGrp="1"/>
          </p:cNvSpPr>
          <p:nvPr>
            <p:ph type="title"/>
          </p:nvPr>
        </p:nvSpPr>
        <p:spPr>
          <a:xfrm>
            <a:off x="1223209" y="-204119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9981"/>
              <a:buFont typeface="Arial"/>
              <a:buNone/>
            </a:pPr>
            <a:r>
              <a:rPr lang="en-US" dirty="0"/>
              <a:t>Timeline for Access to Digital AIM</a:t>
            </a:r>
            <a:endParaRPr dirty="0"/>
          </a:p>
        </p:txBody>
      </p:sp>
      <p:pic>
        <p:nvPicPr>
          <p:cNvPr id="296" name="Google Shape;296;p48" descr="timeline image from 1880s to present"/>
          <p:cNvPicPr preferRelativeResize="0"/>
          <p:nvPr/>
        </p:nvPicPr>
        <p:blipFill rotWithShape="1">
          <a:blip r:embed="rId3">
            <a:alphaModFix/>
          </a:blip>
          <a:srcRect/>
          <a:stretch/>
        </p:blipFill>
        <p:spPr>
          <a:xfrm>
            <a:off x="0" y="2595958"/>
            <a:ext cx="12192000" cy="1666084"/>
          </a:xfrm>
          <a:prstGeom prst="rect">
            <a:avLst/>
          </a:prstGeom>
          <a:noFill/>
          <a:ln>
            <a:noFill/>
          </a:ln>
        </p:spPr>
      </p:pic>
      <p:sp>
        <p:nvSpPr>
          <p:cNvPr id="297" name="Google Shape;297;p48"/>
          <p:cNvSpPr txBox="1"/>
          <p:nvPr/>
        </p:nvSpPr>
        <p:spPr>
          <a:xfrm>
            <a:off x="-1" y="4022604"/>
            <a:ext cx="4509300" cy="2862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1st school for the blind</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Braille invented</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APH Quota Funds</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Definition for legal blindness</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1st TVI prep program</a:t>
            </a:r>
            <a:br>
              <a:rPr lang="en-US" sz="1800" dirty="0">
                <a:solidFill>
                  <a:srgbClr val="000000"/>
                </a:solidFill>
                <a:latin typeface="Calibri"/>
                <a:ea typeface="Calibri"/>
                <a:cs typeface="Calibri"/>
                <a:sym typeface="Calibri"/>
              </a:rPr>
            </a:br>
            <a:r>
              <a:rPr lang="en-US" sz="1800" dirty="0">
                <a:solidFill>
                  <a:srgbClr val="000000"/>
                </a:solidFill>
                <a:latin typeface="Calibri"/>
                <a:ea typeface="Calibri"/>
                <a:cs typeface="Calibri"/>
                <a:sym typeface="Calibri"/>
              </a:rPr>
              <a:t>NLS for Blind</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Prison braille program</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Tech: typewriter, large print, talking book, Perkins braille writer, thermoform machine, synthesized speech, OCR</a:t>
            </a:r>
            <a:endParaRPr sz="1800" dirty="0">
              <a:solidFill>
                <a:schemeClr val="dk1"/>
              </a:solidFill>
              <a:latin typeface="Calibri"/>
              <a:ea typeface="Calibri"/>
              <a:cs typeface="Calibri"/>
              <a:sym typeface="Calibri"/>
            </a:endParaRPr>
          </a:p>
        </p:txBody>
      </p:sp>
      <p:sp>
        <p:nvSpPr>
          <p:cNvPr id="298" name="Google Shape;298;p48"/>
          <p:cNvSpPr txBox="1"/>
          <p:nvPr/>
        </p:nvSpPr>
        <p:spPr>
          <a:xfrm>
            <a:off x="1925054" y="144380"/>
            <a:ext cx="3801978" cy="258532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Rehab Act Section 504</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Education for All Handicapped Children Act</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UDL</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Tech: email, braille translation, embossers, CCTVs, refreshable braille display, home computers, screen readers, DAISY file, MS Word and PWPT, Kurzweil flatbed scanner</a:t>
            </a:r>
            <a:endParaRPr sz="1800" dirty="0">
              <a:solidFill>
                <a:schemeClr val="dk1"/>
              </a:solidFill>
              <a:latin typeface="Calibri"/>
              <a:ea typeface="Calibri"/>
              <a:cs typeface="Calibri"/>
              <a:sym typeface="Calibri"/>
            </a:endParaRPr>
          </a:p>
        </p:txBody>
      </p:sp>
      <p:sp>
        <p:nvSpPr>
          <p:cNvPr id="299" name="Google Shape;299;p48"/>
          <p:cNvSpPr txBox="1"/>
          <p:nvPr/>
        </p:nvSpPr>
        <p:spPr>
          <a:xfrm>
            <a:off x="5173577" y="4189853"/>
            <a:ext cx="3801978" cy="23083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ADA</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IDEA</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Chafee Amendment</a:t>
            </a:r>
            <a:endParaRPr sz="1800"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Section 508</a:t>
            </a:r>
            <a:endParaRPr sz="1800"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WCAG Guidelines</a:t>
            </a:r>
            <a:endParaRPr sz="1800"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Tech: Duxbury for Windows, built in accessibility, internet, Google, PDF,  dictation, accessibility checkers</a:t>
            </a:r>
            <a:endParaRPr sz="1800" dirty="0">
              <a:solidFill>
                <a:schemeClr val="dk1"/>
              </a:solidFill>
              <a:latin typeface="Calibri"/>
              <a:ea typeface="Calibri"/>
              <a:cs typeface="Calibri"/>
              <a:sym typeface="Calibri"/>
            </a:endParaRPr>
          </a:p>
        </p:txBody>
      </p:sp>
      <p:sp>
        <p:nvSpPr>
          <p:cNvPr id="300" name="Google Shape;300;p48"/>
          <p:cNvSpPr txBox="1"/>
          <p:nvPr/>
        </p:nvSpPr>
        <p:spPr>
          <a:xfrm>
            <a:off x="7483642" y="168445"/>
            <a:ext cx="3458700" cy="2586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IDEA reauthorization (AT &amp; NIMAS)</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CRPD</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WCAG 2.0</a:t>
            </a:r>
            <a:endParaRPr sz="1800"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Tech: </a:t>
            </a:r>
            <a:r>
              <a:rPr lang="en-US" sz="1800" dirty="0" err="1">
                <a:solidFill>
                  <a:srgbClr val="000000"/>
                </a:solidFill>
                <a:latin typeface="Calibri"/>
                <a:ea typeface="Calibri"/>
                <a:cs typeface="Calibri"/>
                <a:sym typeface="Calibri"/>
              </a:rPr>
              <a:t>Braillenote</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Wifi</a:t>
            </a:r>
            <a:r>
              <a:rPr lang="en-US" sz="1800" dirty="0">
                <a:solidFill>
                  <a:srgbClr val="000000"/>
                </a:solidFill>
                <a:latin typeface="Calibri"/>
                <a:ea typeface="Calibri"/>
                <a:cs typeface="Calibri"/>
                <a:sym typeface="Calibri"/>
              </a:rPr>
              <a:t> speed, Voiceover, NVDA, iPhone, built in iOS </a:t>
            </a:r>
            <a:r>
              <a:rPr lang="en-US" sz="1800" dirty="0">
                <a:latin typeface="Calibri"/>
                <a:ea typeface="Calibri"/>
                <a:cs typeface="Calibri"/>
                <a:sym typeface="Calibri"/>
              </a:rPr>
              <a:t>Accessibility</a:t>
            </a:r>
            <a:r>
              <a:rPr lang="en-US" sz="1800" dirty="0">
                <a:solidFill>
                  <a:srgbClr val="000000"/>
                </a:solidFill>
                <a:latin typeface="Calibri"/>
                <a:ea typeface="Calibri"/>
                <a:cs typeface="Calibri"/>
                <a:sym typeface="Calibri"/>
              </a:rPr>
              <a:t>, Google docs, video chat, social media, </a:t>
            </a:r>
            <a:r>
              <a:rPr lang="en-US" sz="1800" dirty="0" err="1">
                <a:solidFill>
                  <a:srgbClr val="000000"/>
                </a:solidFill>
                <a:latin typeface="Calibri"/>
                <a:ea typeface="Calibri"/>
                <a:cs typeface="Calibri"/>
                <a:sym typeface="Calibri"/>
              </a:rPr>
              <a:t>Youtube</a:t>
            </a:r>
            <a:r>
              <a:rPr lang="en-US" sz="1800" dirty="0">
                <a:solidFill>
                  <a:srgbClr val="000000"/>
                </a:solidFill>
                <a:latin typeface="Calibri"/>
                <a:ea typeface="Calibri"/>
                <a:cs typeface="Calibri"/>
                <a:sym typeface="Calibri"/>
              </a:rPr>
              <a:t>, </a:t>
            </a:r>
            <a:r>
              <a:rPr lang="en-US" sz="1800" dirty="0" err="1">
                <a:solidFill>
                  <a:srgbClr val="000000"/>
                </a:solidFill>
                <a:latin typeface="Calibri"/>
                <a:ea typeface="Calibri"/>
                <a:cs typeface="Calibri"/>
                <a:sym typeface="Calibri"/>
              </a:rPr>
              <a:t>Epub</a:t>
            </a:r>
            <a:r>
              <a:rPr lang="en-US" sz="1800" dirty="0">
                <a:solidFill>
                  <a:srgbClr val="000000"/>
                </a:solidFill>
                <a:latin typeface="Calibri"/>
                <a:ea typeface="Calibri"/>
                <a:cs typeface="Calibri"/>
                <a:sym typeface="Calibri"/>
              </a:rPr>
              <a:t>, Bookshare</a:t>
            </a:r>
            <a:endParaRPr sz="1800" dirty="0">
              <a:solidFill>
                <a:schemeClr val="dk1"/>
              </a:solidFill>
              <a:latin typeface="Calibri"/>
              <a:ea typeface="Calibri"/>
              <a:cs typeface="Calibri"/>
              <a:sym typeface="Calibri"/>
            </a:endParaRPr>
          </a:p>
        </p:txBody>
      </p:sp>
      <p:sp>
        <p:nvSpPr>
          <p:cNvPr id="301" name="Google Shape;301;p48"/>
          <p:cNvSpPr txBox="1"/>
          <p:nvPr/>
        </p:nvSpPr>
        <p:spPr>
          <a:xfrm>
            <a:off x="9023684" y="4045475"/>
            <a:ext cx="3168300" cy="2586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Section 508 + WCAG</a:t>
            </a:r>
            <a:endParaRPr sz="1800"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National Tech Plan + UDL</a:t>
            </a:r>
            <a:endParaRPr sz="1800"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Marrakesh Treaty</a:t>
            </a:r>
            <a:endParaRPr sz="1800"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SDGs</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ESSA</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CATIS</a:t>
            </a:r>
            <a:endParaRPr sz="1800" dirty="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COVID</a:t>
            </a:r>
            <a:endParaRPr dirty="0"/>
          </a:p>
          <a:p>
            <a:pPr marL="285750" marR="0" lvl="0" indent="-285750" algn="l" rtl="0">
              <a:spcBef>
                <a:spcPts val="0"/>
              </a:spcBef>
              <a:spcAft>
                <a:spcPts val="0"/>
              </a:spcAft>
              <a:buClr>
                <a:srgbClr val="000000"/>
              </a:buClr>
              <a:buSzPts val="1800"/>
              <a:buFont typeface="Arial"/>
              <a:buChar char="•"/>
            </a:pPr>
            <a:r>
              <a:rPr lang="en-US" sz="1800" dirty="0">
                <a:solidFill>
                  <a:srgbClr val="000000"/>
                </a:solidFill>
                <a:latin typeface="Calibri"/>
                <a:ea typeface="Calibri"/>
                <a:cs typeface="Calibri"/>
                <a:sym typeface="Calibri"/>
              </a:rPr>
              <a:t>Tech: iPads, </a:t>
            </a:r>
            <a:r>
              <a:rPr lang="en-US" sz="1800" dirty="0">
                <a:latin typeface="Calibri"/>
                <a:ea typeface="Calibri"/>
                <a:cs typeface="Calibri"/>
                <a:sym typeface="Calibri"/>
              </a:rPr>
              <a:t>Google Drive</a:t>
            </a:r>
            <a:r>
              <a:rPr lang="en-US" sz="1800" dirty="0">
                <a:solidFill>
                  <a:srgbClr val="000000"/>
                </a:solidFill>
                <a:latin typeface="Calibri"/>
                <a:ea typeface="Calibri"/>
                <a:cs typeface="Calibri"/>
                <a:sym typeface="Calibri"/>
              </a:rPr>
              <a:t>, Chromebooks, Zoom, AI</a:t>
            </a: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xEl>
                                              <p:pRg st="0" end="0"/>
                                            </p:txEl>
                                          </p:spTgt>
                                        </p:tgtEl>
                                        <p:attrNameLst>
                                          <p:attrName>style.visibility</p:attrName>
                                        </p:attrNameLst>
                                      </p:cBhvr>
                                      <p:to>
                                        <p:strVal val="visible"/>
                                      </p:to>
                                    </p:set>
                                    <p:animEffect transition="in" filter="fade">
                                      <p:cBhvr>
                                        <p:cTn id="7" dur="1000"/>
                                        <p:tgtEl>
                                          <p:spTgt spid="2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
                                            <p:txEl>
                                              <p:pRg st="1" end="1"/>
                                            </p:txEl>
                                          </p:spTgt>
                                        </p:tgtEl>
                                        <p:attrNameLst>
                                          <p:attrName>style.visibility</p:attrName>
                                        </p:attrNameLst>
                                      </p:cBhvr>
                                      <p:to>
                                        <p:strVal val="visible"/>
                                      </p:to>
                                    </p:set>
                                    <p:animEffect transition="in" filter="fade">
                                      <p:cBhvr>
                                        <p:cTn id="12" dur="1000"/>
                                        <p:tgtEl>
                                          <p:spTgt spid="2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7">
                                            <p:txEl>
                                              <p:pRg st="2" end="2"/>
                                            </p:txEl>
                                          </p:spTgt>
                                        </p:tgtEl>
                                        <p:attrNameLst>
                                          <p:attrName>style.visibility</p:attrName>
                                        </p:attrNameLst>
                                      </p:cBhvr>
                                      <p:to>
                                        <p:strVal val="visible"/>
                                      </p:to>
                                    </p:set>
                                    <p:animEffect transition="in" filter="fade">
                                      <p:cBhvr>
                                        <p:cTn id="17" dur="1000"/>
                                        <p:tgtEl>
                                          <p:spTgt spid="2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7">
                                            <p:txEl>
                                              <p:pRg st="3" end="3"/>
                                            </p:txEl>
                                          </p:spTgt>
                                        </p:tgtEl>
                                        <p:attrNameLst>
                                          <p:attrName>style.visibility</p:attrName>
                                        </p:attrNameLst>
                                      </p:cBhvr>
                                      <p:to>
                                        <p:strVal val="visible"/>
                                      </p:to>
                                    </p:set>
                                    <p:animEffect transition="in" filter="fade">
                                      <p:cBhvr>
                                        <p:cTn id="22" dur="1000"/>
                                        <p:tgtEl>
                                          <p:spTgt spid="2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7">
                                            <p:txEl>
                                              <p:pRg st="4" end="4"/>
                                            </p:txEl>
                                          </p:spTgt>
                                        </p:tgtEl>
                                        <p:attrNameLst>
                                          <p:attrName>style.visibility</p:attrName>
                                        </p:attrNameLst>
                                      </p:cBhvr>
                                      <p:to>
                                        <p:strVal val="visible"/>
                                      </p:to>
                                    </p:set>
                                    <p:animEffect transition="in" filter="fade">
                                      <p:cBhvr>
                                        <p:cTn id="27" dur="1000"/>
                                        <p:tgtEl>
                                          <p:spTgt spid="2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7">
                                            <p:txEl>
                                              <p:pRg st="5" end="5"/>
                                            </p:txEl>
                                          </p:spTgt>
                                        </p:tgtEl>
                                        <p:attrNameLst>
                                          <p:attrName>style.visibility</p:attrName>
                                        </p:attrNameLst>
                                      </p:cBhvr>
                                      <p:to>
                                        <p:strVal val="visible"/>
                                      </p:to>
                                    </p:set>
                                    <p:animEffect transition="in" filter="fade">
                                      <p:cBhvr>
                                        <p:cTn id="32" dur="1000"/>
                                        <p:tgtEl>
                                          <p:spTgt spid="29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7">
                                            <p:txEl>
                                              <p:pRg st="6" end="6"/>
                                            </p:txEl>
                                          </p:spTgt>
                                        </p:tgtEl>
                                        <p:attrNameLst>
                                          <p:attrName>style.visibility</p:attrName>
                                        </p:attrNameLst>
                                      </p:cBhvr>
                                      <p:to>
                                        <p:strVal val="visible"/>
                                      </p:to>
                                    </p:set>
                                    <p:animEffect transition="in" filter="fade">
                                      <p:cBhvr>
                                        <p:cTn id="37" dur="1000"/>
                                        <p:tgtEl>
                                          <p:spTgt spid="29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97"/>
                                        </p:tgtEl>
                                      </p:cBhvr>
                                    </p:animEffect>
                                    <p:set>
                                      <p:cBhvr>
                                        <p:cTn id="42" dur="1" fill="hold">
                                          <p:stCondLst>
                                            <p:cond delay="500"/>
                                          </p:stCondLst>
                                        </p:cTn>
                                        <p:tgtEl>
                                          <p:spTgt spid="29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8">
                                            <p:txEl>
                                              <p:pRg st="0" end="0"/>
                                            </p:txEl>
                                          </p:spTgt>
                                        </p:tgtEl>
                                        <p:attrNameLst>
                                          <p:attrName>style.visibility</p:attrName>
                                        </p:attrNameLst>
                                      </p:cBhvr>
                                      <p:to>
                                        <p:strVal val="visible"/>
                                      </p:to>
                                    </p:set>
                                    <p:animEffect transition="in" filter="fade">
                                      <p:cBhvr>
                                        <p:cTn id="47" dur="1000"/>
                                        <p:tgtEl>
                                          <p:spTgt spid="29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8">
                                            <p:txEl>
                                              <p:pRg st="1" end="1"/>
                                            </p:txEl>
                                          </p:spTgt>
                                        </p:tgtEl>
                                        <p:attrNameLst>
                                          <p:attrName>style.visibility</p:attrName>
                                        </p:attrNameLst>
                                      </p:cBhvr>
                                      <p:to>
                                        <p:strVal val="visible"/>
                                      </p:to>
                                    </p:set>
                                    <p:animEffect transition="in" filter="fade">
                                      <p:cBhvr>
                                        <p:cTn id="52" dur="1000"/>
                                        <p:tgtEl>
                                          <p:spTgt spid="29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8">
                                            <p:txEl>
                                              <p:pRg st="2" end="2"/>
                                            </p:txEl>
                                          </p:spTgt>
                                        </p:tgtEl>
                                        <p:attrNameLst>
                                          <p:attrName>style.visibility</p:attrName>
                                        </p:attrNameLst>
                                      </p:cBhvr>
                                      <p:to>
                                        <p:strVal val="visible"/>
                                      </p:to>
                                    </p:set>
                                    <p:animEffect transition="in" filter="fade">
                                      <p:cBhvr>
                                        <p:cTn id="57" dur="1000"/>
                                        <p:tgtEl>
                                          <p:spTgt spid="29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8">
                                            <p:txEl>
                                              <p:pRg st="3" end="3"/>
                                            </p:txEl>
                                          </p:spTgt>
                                        </p:tgtEl>
                                        <p:attrNameLst>
                                          <p:attrName>style.visibility</p:attrName>
                                        </p:attrNameLst>
                                      </p:cBhvr>
                                      <p:to>
                                        <p:strVal val="visible"/>
                                      </p:to>
                                    </p:set>
                                    <p:animEffect transition="in" filter="fade">
                                      <p:cBhvr>
                                        <p:cTn id="62" dur="1000"/>
                                        <p:tgtEl>
                                          <p:spTgt spid="298">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98"/>
                                        </p:tgtEl>
                                      </p:cBhvr>
                                    </p:animEffect>
                                    <p:set>
                                      <p:cBhvr>
                                        <p:cTn id="67" dur="1" fill="hold">
                                          <p:stCondLst>
                                            <p:cond delay="500"/>
                                          </p:stCondLst>
                                        </p:cTn>
                                        <p:tgtEl>
                                          <p:spTgt spid="29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9">
                                            <p:txEl>
                                              <p:pRg st="0" end="0"/>
                                            </p:txEl>
                                          </p:spTgt>
                                        </p:tgtEl>
                                        <p:attrNameLst>
                                          <p:attrName>style.visibility</p:attrName>
                                        </p:attrNameLst>
                                      </p:cBhvr>
                                      <p:to>
                                        <p:strVal val="visible"/>
                                      </p:to>
                                    </p:set>
                                    <p:animEffect transition="in" filter="fade">
                                      <p:cBhvr>
                                        <p:cTn id="72" dur="1000"/>
                                        <p:tgtEl>
                                          <p:spTgt spid="29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9">
                                            <p:txEl>
                                              <p:pRg st="1" end="1"/>
                                            </p:txEl>
                                          </p:spTgt>
                                        </p:tgtEl>
                                        <p:attrNameLst>
                                          <p:attrName>style.visibility</p:attrName>
                                        </p:attrNameLst>
                                      </p:cBhvr>
                                      <p:to>
                                        <p:strVal val="visible"/>
                                      </p:to>
                                    </p:set>
                                    <p:animEffect transition="in" filter="fade">
                                      <p:cBhvr>
                                        <p:cTn id="77" dur="1000"/>
                                        <p:tgtEl>
                                          <p:spTgt spid="299">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99">
                                            <p:txEl>
                                              <p:pRg st="2" end="2"/>
                                            </p:txEl>
                                          </p:spTgt>
                                        </p:tgtEl>
                                        <p:attrNameLst>
                                          <p:attrName>style.visibility</p:attrName>
                                        </p:attrNameLst>
                                      </p:cBhvr>
                                      <p:to>
                                        <p:strVal val="visible"/>
                                      </p:to>
                                    </p:set>
                                    <p:animEffect transition="in" filter="fade">
                                      <p:cBhvr>
                                        <p:cTn id="82" dur="1000"/>
                                        <p:tgtEl>
                                          <p:spTgt spid="299">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9">
                                            <p:txEl>
                                              <p:pRg st="3" end="3"/>
                                            </p:txEl>
                                          </p:spTgt>
                                        </p:tgtEl>
                                        <p:attrNameLst>
                                          <p:attrName>style.visibility</p:attrName>
                                        </p:attrNameLst>
                                      </p:cBhvr>
                                      <p:to>
                                        <p:strVal val="visible"/>
                                      </p:to>
                                    </p:set>
                                    <p:animEffect transition="in" filter="fade">
                                      <p:cBhvr>
                                        <p:cTn id="87" dur="1000"/>
                                        <p:tgtEl>
                                          <p:spTgt spid="299">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9">
                                            <p:txEl>
                                              <p:pRg st="4" end="4"/>
                                            </p:txEl>
                                          </p:spTgt>
                                        </p:tgtEl>
                                        <p:attrNameLst>
                                          <p:attrName>style.visibility</p:attrName>
                                        </p:attrNameLst>
                                      </p:cBhvr>
                                      <p:to>
                                        <p:strVal val="visible"/>
                                      </p:to>
                                    </p:set>
                                    <p:animEffect transition="in" filter="fade">
                                      <p:cBhvr>
                                        <p:cTn id="92" dur="1000"/>
                                        <p:tgtEl>
                                          <p:spTgt spid="299">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99">
                                            <p:txEl>
                                              <p:pRg st="5" end="5"/>
                                            </p:txEl>
                                          </p:spTgt>
                                        </p:tgtEl>
                                        <p:attrNameLst>
                                          <p:attrName>style.visibility</p:attrName>
                                        </p:attrNameLst>
                                      </p:cBhvr>
                                      <p:to>
                                        <p:strVal val="visible"/>
                                      </p:to>
                                    </p:set>
                                    <p:animEffect transition="in" filter="fade">
                                      <p:cBhvr>
                                        <p:cTn id="97" dur="1000"/>
                                        <p:tgtEl>
                                          <p:spTgt spid="299">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99"/>
                                        </p:tgtEl>
                                      </p:cBhvr>
                                    </p:animEffect>
                                    <p:set>
                                      <p:cBhvr>
                                        <p:cTn id="102" dur="1" fill="hold">
                                          <p:stCondLst>
                                            <p:cond delay="500"/>
                                          </p:stCondLst>
                                        </p:cTn>
                                        <p:tgtEl>
                                          <p:spTgt spid="29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00">
                                            <p:txEl>
                                              <p:pRg st="0" end="0"/>
                                            </p:txEl>
                                          </p:spTgt>
                                        </p:tgtEl>
                                        <p:attrNameLst>
                                          <p:attrName>style.visibility</p:attrName>
                                        </p:attrNameLst>
                                      </p:cBhvr>
                                      <p:to>
                                        <p:strVal val="visible"/>
                                      </p:to>
                                    </p:set>
                                    <p:animEffect transition="in" filter="fade">
                                      <p:cBhvr>
                                        <p:cTn id="107" dur="1000"/>
                                        <p:tgtEl>
                                          <p:spTgt spid="300">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00">
                                            <p:txEl>
                                              <p:pRg st="1" end="1"/>
                                            </p:txEl>
                                          </p:spTgt>
                                        </p:tgtEl>
                                        <p:attrNameLst>
                                          <p:attrName>style.visibility</p:attrName>
                                        </p:attrNameLst>
                                      </p:cBhvr>
                                      <p:to>
                                        <p:strVal val="visible"/>
                                      </p:to>
                                    </p:set>
                                    <p:animEffect transition="in" filter="fade">
                                      <p:cBhvr>
                                        <p:cTn id="112" dur="1000"/>
                                        <p:tgtEl>
                                          <p:spTgt spid="300">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00">
                                            <p:txEl>
                                              <p:pRg st="2" end="2"/>
                                            </p:txEl>
                                          </p:spTgt>
                                        </p:tgtEl>
                                        <p:attrNameLst>
                                          <p:attrName>style.visibility</p:attrName>
                                        </p:attrNameLst>
                                      </p:cBhvr>
                                      <p:to>
                                        <p:strVal val="visible"/>
                                      </p:to>
                                    </p:set>
                                    <p:animEffect transition="in" filter="fade">
                                      <p:cBhvr>
                                        <p:cTn id="117" dur="1000"/>
                                        <p:tgtEl>
                                          <p:spTgt spid="300">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00">
                                            <p:txEl>
                                              <p:pRg st="3" end="3"/>
                                            </p:txEl>
                                          </p:spTgt>
                                        </p:tgtEl>
                                        <p:attrNameLst>
                                          <p:attrName>style.visibility</p:attrName>
                                        </p:attrNameLst>
                                      </p:cBhvr>
                                      <p:to>
                                        <p:strVal val="visible"/>
                                      </p:to>
                                    </p:set>
                                    <p:animEffect transition="in" filter="fade">
                                      <p:cBhvr>
                                        <p:cTn id="122" dur="1000"/>
                                        <p:tgtEl>
                                          <p:spTgt spid="300">
                                            <p:txEl>
                                              <p:pRg st="3" end="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300"/>
                                        </p:tgtEl>
                                      </p:cBhvr>
                                    </p:animEffect>
                                    <p:set>
                                      <p:cBhvr>
                                        <p:cTn id="127" dur="1" fill="hold">
                                          <p:stCondLst>
                                            <p:cond delay="500"/>
                                          </p:stCondLst>
                                        </p:cTn>
                                        <p:tgtEl>
                                          <p:spTgt spid="300"/>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301">
                                            <p:txEl>
                                              <p:pRg st="0" end="0"/>
                                            </p:txEl>
                                          </p:spTgt>
                                        </p:tgtEl>
                                        <p:attrNameLst>
                                          <p:attrName>style.visibility</p:attrName>
                                        </p:attrNameLst>
                                      </p:cBhvr>
                                      <p:to>
                                        <p:strVal val="visible"/>
                                      </p:to>
                                    </p:set>
                                    <p:animEffect transition="in" filter="fade">
                                      <p:cBhvr>
                                        <p:cTn id="132" dur="1000"/>
                                        <p:tgtEl>
                                          <p:spTgt spid="301">
                                            <p:txEl>
                                              <p:pRg st="0" end="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01">
                                            <p:txEl>
                                              <p:pRg st="1" end="1"/>
                                            </p:txEl>
                                          </p:spTgt>
                                        </p:tgtEl>
                                        <p:attrNameLst>
                                          <p:attrName>style.visibility</p:attrName>
                                        </p:attrNameLst>
                                      </p:cBhvr>
                                      <p:to>
                                        <p:strVal val="visible"/>
                                      </p:to>
                                    </p:set>
                                    <p:animEffect transition="in" filter="fade">
                                      <p:cBhvr>
                                        <p:cTn id="137" dur="1000"/>
                                        <p:tgtEl>
                                          <p:spTgt spid="301">
                                            <p:txEl>
                                              <p:pRg st="1" end="1"/>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301">
                                            <p:txEl>
                                              <p:pRg st="2" end="2"/>
                                            </p:txEl>
                                          </p:spTgt>
                                        </p:tgtEl>
                                        <p:attrNameLst>
                                          <p:attrName>style.visibility</p:attrName>
                                        </p:attrNameLst>
                                      </p:cBhvr>
                                      <p:to>
                                        <p:strVal val="visible"/>
                                      </p:to>
                                    </p:set>
                                    <p:animEffect transition="in" filter="fade">
                                      <p:cBhvr>
                                        <p:cTn id="142" dur="1000"/>
                                        <p:tgtEl>
                                          <p:spTgt spid="301">
                                            <p:txEl>
                                              <p:pRg st="2" end="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301">
                                            <p:txEl>
                                              <p:pRg st="3" end="3"/>
                                            </p:txEl>
                                          </p:spTgt>
                                        </p:tgtEl>
                                        <p:attrNameLst>
                                          <p:attrName>style.visibility</p:attrName>
                                        </p:attrNameLst>
                                      </p:cBhvr>
                                      <p:to>
                                        <p:strVal val="visible"/>
                                      </p:to>
                                    </p:set>
                                    <p:animEffect transition="in" filter="fade">
                                      <p:cBhvr>
                                        <p:cTn id="147" dur="1000"/>
                                        <p:tgtEl>
                                          <p:spTgt spid="301">
                                            <p:txEl>
                                              <p:pRg st="3" end="3"/>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01">
                                            <p:txEl>
                                              <p:pRg st="4" end="4"/>
                                            </p:txEl>
                                          </p:spTgt>
                                        </p:tgtEl>
                                        <p:attrNameLst>
                                          <p:attrName>style.visibility</p:attrName>
                                        </p:attrNameLst>
                                      </p:cBhvr>
                                      <p:to>
                                        <p:strVal val="visible"/>
                                      </p:to>
                                    </p:set>
                                    <p:animEffect transition="in" filter="fade">
                                      <p:cBhvr>
                                        <p:cTn id="152" dur="1000"/>
                                        <p:tgtEl>
                                          <p:spTgt spid="301">
                                            <p:txEl>
                                              <p:pRg st="4" end="4"/>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301">
                                            <p:txEl>
                                              <p:pRg st="5" end="5"/>
                                            </p:txEl>
                                          </p:spTgt>
                                        </p:tgtEl>
                                        <p:attrNameLst>
                                          <p:attrName>style.visibility</p:attrName>
                                        </p:attrNameLst>
                                      </p:cBhvr>
                                      <p:to>
                                        <p:strVal val="visible"/>
                                      </p:to>
                                    </p:set>
                                    <p:animEffect transition="in" filter="fade">
                                      <p:cBhvr>
                                        <p:cTn id="157" dur="1000"/>
                                        <p:tgtEl>
                                          <p:spTgt spid="301">
                                            <p:txEl>
                                              <p:pRg st="5" end="5"/>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301">
                                            <p:txEl>
                                              <p:pRg st="6" end="6"/>
                                            </p:txEl>
                                          </p:spTgt>
                                        </p:tgtEl>
                                        <p:attrNameLst>
                                          <p:attrName>style.visibility</p:attrName>
                                        </p:attrNameLst>
                                      </p:cBhvr>
                                      <p:to>
                                        <p:strVal val="visible"/>
                                      </p:to>
                                    </p:set>
                                    <p:animEffect transition="in" filter="fade">
                                      <p:cBhvr>
                                        <p:cTn id="162" dur="1000"/>
                                        <p:tgtEl>
                                          <p:spTgt spid="301">
                                            <p:txEl>
                                              <p:pRg st="6" end="6"/>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01">
                                            <p:txEl>
                                              <p:pRg st="7" end="7"/>
                                            </p:txEl>
                                          </p:spTgt>
                                        </p:tgtEl>
                                        <p:attrNameLst>
                                          <p:attrName>style.visibility</p:attrName>
                                        </p:attrNameLst>
                                      </p:cBhvr>
                                      <p:to>
                                        <p:strVal val="visible"/>
                                      </p:to>
                                    </p:set>
                                    <p:animEffect transition="in" filter="fade">
                                      <p:cBhvr>
                                        <p:cTn id="167" dur="1000"/>
                                        <p:tgtEl>
                                          <p:spTgt spid="301">
                                            <p:txEl>
                                              <p:pRg st="7" end="7"/>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301"/>
                                        </p:tgtEl>
                                      </p:cBhvr>
                                    </p:animEffect>
                                    <p:set>
                                      <p:cBhvr>
                                        <p:cTn id="172" dur="1" fill="hold">
                                          <p:stCondLst>
                                            <p:cond delay="500"/>
                                          </p:stCondLst>
                                        </p:cTn>
                                        <p:tgtEl>
                                          <p:spTgt spid="3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9"/>
          <p:cNvSpPr txBox="1">
            <a:spLocks noGrp="1"/>
          </p:cNvSpPr>
          <p:nvPr>
            <p:ph type="title"/>
          </p:nvPr>
        </p:nvSpPr>
        <p:spPr>
          <a:xfrm>
            <a:off x="838204" y="194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6600"/>
              <a:buFont typeface="Arial"/>
              <a:buNone/>
            </a:pPr>
            <a:r>
              <a:rPr lang="en-US" sz="6600" dirty="0">
                <a:solidFill>
                  <a:srgbClr val="002060"/>
                </a:solidFill>
              </a:rPr>
              <a:t>Summary of Literature</a:t>
            </a:r>
            <a:endParaRPr dirty="0"/>
          </a:p>
        </p:txBody>
      </p:sp>
      <p:sp>
        <p:nvSpPr>
          <p:cNvPr id="307" name="Google Shape;307;p49"/>
          <p:cNvSpPr txBox="1">
            <a:spLocks noGrp="1"/>
          </p:cNvSpPr>
          <p:nvPr>
            <p:ph type="body" idx="1"/>
          </p:nvPr>
        </p:nvSpPr>
        <p:spPr>
          <a:xfrm>
            <a:off x="838200" y="1246950"/>
            <a:ext cx="10515600" cy="5202000"/>
          </a:xfrm>
          <a:prstGeom prst="rect">
            <a:avLst/>
          </a:prstGeom>
          <a:noFill/>
          <a:ln>
            <a:noFill/>
          </a:ln>
        </p:spPr>
        <p:txBody>
          <a:bodyPr spcFirstLastPara="1" wrap="square" lIns="91425" tIns="45700" rIns="91425" bIns="45700" anchor="t" anchorCtr="0">
            <a:normAutofit lnSpcReduction="10000"/>
          </a:bodyPr>
          <a:lstStyle/>
          <a:p>
            <a:pPr marL="228607" lvl="0" indent="-254000" algn="l" rtl="0">
              <a:lnSpc>
                <a:spcPct val="90000"/>
              </a:lnSpc>
              <a:spcBef>
                <a:spcPts val="0"/>
              </a:spcBef>
              <a:spcAft>
                <a:spcPts val="0"/>
              </a:spcAft>
              <a:buClr>
                <a:schemeClr val="dk1"/>
              </a:buClr>
              <a:buSzPts val="4000"/>
              <a:buChar char="•"/>
            </a:pPr>
            <a:r>
              <a:rPr lang="en-US" sz="4000" dirty="0"/>
              <a:t>Unknown number of people impacted</a:t>
            </a:r>
            <a:endParaRPr dirty="0"/>
          </a:p>
          <a:p>
            <a:pPr marL="228607" lvl="0" indent="-254000" algn="l" rtl="0">
              <a:lnSpc>
                <a:spcPct val="90000"/>
              </a:lnSpc>
              <a:spcBef>
                <a:spcPts val="3000"/>
              </a:spcBef>
              <a:spcAft>
                <a:spcPts val="0"/>
              </a:spcAft>
              <a:buClr>
                <a:schemeClr val="dk1"/>
              </a:buClr>
              <a:buSzPts val="4000"/>
              <a:buChar char="•"/>
            </a:pPr>
            <a:r>
              <a:rPr lang="en-US" sz="4000" dirty="0"/>
              <a:t>Long history (legal, technology)</a:t>
            </a:r>
            <a:endParaRPr dirty="0"/>
          </a:p>
          <a:p>
            <a:pPr marL="228607" lvl="0" indent="-254000" algn="l" rtl="0">
              <a:lnSpc>
                <a:spcPct val="90000"/>
              </a:lnSpc>
              <a:spcBef>
                <a:spcPts val="3000"/>
              </a:spcBef>
              <a:spcAft>
                <a:spcPts val="0"/>
              </a:spcAft>
              <a:buClr>
                <a:schemeClr val="dk1"/>
              </a:buClr>
              <a:buSzPts val="4000"/>
              <a:buChar char="•"/>
            </a:pPr>
            <a:r>
              <a:rPr lang="en-US" sz="4000" dirty="0"/>
              <a:t>Shortages and Unclear Responsibilities</a:t>
            </a:r>
            <a:endParaRPr dirty="0"/>
          </a:p>
          <a:p>
            <a:pPr marL="228607" lvl="0" indent="-254000" algn="l" rtl="0">
              <a:lnSpc>
                <a:spcPct val="90000"/>
              </a:lnSpc>
              <a:spcBef>
                <a:spcPts val="3000"/>
              </a:spcBef>
              <a:spcAft>
                <a:spcPts val="0"/>
              </a:spcAft>
              <a:buClr>
                <a:schemeClr val="dk1"/>
              </a:buClr>
              <a:buSzPts val="4000"/>
              <a:buChar char="•"/>
            </a:pPr>
            <a:r>
              <a:rPr lang="en-US" sz="4000" dirty="0"/>
              <a:t>History of low proficiency w/ tech (even with tech experts)</a:t>
            </a:r>
            <a:endParaRPr dirty="0"/>
          </a:p>
          <a:p>
            <a:pPr marL="228607" lvl="0" indent="-254000" algn="l" rtl="0">
              <a:lnSpc>
                <a:spcPct val="90000"/>
              </a:lnSpc>
              <a:spcBef>
                <a:spcPts val="3000"/>
              </a:spcBef>
              <a:spcAft>
                <a:spcPts val="0"/>
              </a:spcAft>
              <a:buClr>
                <a:schemeClr val="dk1"/>
              </a:buClr>
              <a:buSzPts val="4000"/>
              <a:buChar char="•"/>
            </a:pPr>
            <a:r>
              <a:rPr lang="en-US" sz="4000" dirty="0"/>
              <a:t>More info needed on theories of best practices and what is happening in the field</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txBox="1">
            <a:spLocks noGrp="1"/>
          </p:cNvSpPr>
          <p:nvPr>
            <p:ph type="title"/>
          </p:nvPr>
        </p:nvSpPr>
        <p:spPr>
          <a:xfrm>
            <a:off x="838204"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99981"/>
              <a:buFont typeface="Arial"/>
              <a:buNone/>
            </a:pPr>
            <a:r>
              <a:rPr lang="en-US" i="0" dirty="0"/>
              <a:t>Cultural-Historical </a:t>
            </a:r>
            <a:r>
              <a:rPr lang="en-US" dirty="0"/>
              <a:t>A</a:t>
            </a:r>
            <a:r>
              <a:rPr lang="en-US" i="0" dirty="0"/>
              <a:t>ctivity </a:t>
            </a:r>
            <a:r>
              <a:rPr lang="en-US" dirty="0"/>
              <a:t>T</a:t>
            </a:r>
            <a:r>
              <a:rPr lang="en-US" i="0" dirty="0"/>
              <a:t>heory (CHAT)</a:t>
            </a:r>
            <a:endParaRPr dirty="0"/>
          </a:p>
        </p:txBody>
      </p:sp>
      <p:pic>
        <p:nvPicPr>
          <p:cNvPr id="314" name="Google Shape;314;p50" descr="Diagram of the CHAT framework showing the TVI (subject); the network of actors, and the outcome of digital AIM for access to education for BVI students"/>
          <p:cNvPicPr preferRelativeResize="0"/>
          <p:nvPr/>
        </p:nvPicPr>
        <p:blipFill rotWithShape="1">
          <a:blip r:embed="rId3">
            <a:alphaModFix/>
          </a:blip>
          <a:srcRect/>
          <a:stretch/>
        </p:blipFill>
        <p:spPr>
          <a:xfrm>
            <a:off x="1978096" y="1797808"/>
            <a:ext cx="8540608" cy="480218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51"/>
          <p:cNvSpPr txBox="1">
            <a:spLocks noGrp="1"/>
          </p:cNvSpPr>
          <p:nvPr>
            <p:ph type="title" idx="4294967295"/>
          </p:nvPr>
        </p:nvSpPr>
        <p:spPr>
          <a:xfrm>
            <a:off x="457201" y="2935108"/>
            <a:ext cx="3234018" cy="98778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400"/>
              <a:buFont typeface="Arial"/>
              <a:buNone/>
            </a:pPr>
            <a:r>
              <a:rPr lang="en-US" sz="6400" dirty="0">
                <a:solidFill>
                  <a:schemeClr val="dk1"/>
                </a:solidFill>
              </a:rPr>
              <a:t>TPACK</a:t>
            </a:r>
            <a:endParaRPr dirty="0"/>
          </a:p>
        </p:txBody>
      </p:sp>
      <p:pic>
        <p:nvPicPr>
          <p:cNvPr id="321" name="Google Shape;321;p51" descr="Diagram of the TPACK framework showing the intersection of three circle venn diagram.&#10;"/>
          <p:cNvPicPr preferRelativeResize="0"/>
          <p:nvPr/>
        </p:nvPicPr>
        <p:blipFill rotWithShape="1">
          <a:blip r:embed="rId3">
            <a:alphaModFix/>
          </a:blip>
          <a:srcRect/>
          <a:stretch/>
        </p:blipFill>
        <p:spPr>
          <a:xfrm>
            <a:off x="5446390" y="102905"/>
            <a:ext cx="6111626" cy="61116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2"/>
          <p:cNvSpPr txBox="1">
            <a:spLocks noGrp="1"/>
          </p:cNvSpPr>
          <p:nvPr>
            <p:ph type="title"/>
          </p:nvPr>
        </p:nvSpPr>
        <p:spPr>
          <a:xfrm>
            <a:off x="838200" y="15240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Arial"/>
              <a:buNone/>
            </a:pPr>
            <a:r>
              <a:rPr lang="en-US" dirty="0"/>
              <a:t>CHAT + TPACK Framework</a:t>
            </a:r>
            <a:endParaRPr dirty="0"/>
          </a:p>
        </p:txBody>
      </p:sp>
      <p:pic>
        <p:nvPicPr>
          <p:cNvPr id="328" name="Google Shape;328;p52" descr="CHAT framework with Embedded TPACK Framework showing connections to how it relates to AIM"/>
          <p:cNvPicPr preferRelativeResize="0"/>
          <p:nvPr/>
        </p:nvPicPr>
        <p:blipFill rotWithShape="1">
          <a:blip r:embed="rId3">
            <a:alphaModFix/>
          </a:blip>
          <a:srcRect/>
          <a:stretch/>
        </p:blipFill>
        <p:spPr>
          <a:xfrm>
            <a:off x="1409700" y="1382712"/>
            <a:ext cx="9252204" cy="52043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3"/>
          <p:cNvSpPr txBox="1">
            <a:spLocks noGrp="1"/>
          </p:cNvSpPr>
          <p:nvPr>
            <p:ph type="title"/>
          </p:nvPr>
        </p:nvSpPr>
        <p:spPr>
          <a:xfrm>
            <a:off x="838204" y="194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5400"/>
              <a:buFont typeface="Arial"/>
              <a:buNone/>
            </a:pPr>
            <a:r>
              <a:rPr lang="en-US" dirty="0"/>
              <a:t>Study </a:t>
            </a:r>
            <a:r>
              <a:rPr lang="en-US" dirty="0">
                <a:solidFill>
                  <a:srgbClr val="002060"/>
                </a:solidFill>
              </a:rPr>
              <a:t>Design</a:t>
            </a:r>
            <a:endParaRPr dirty="0"/>
          </a:p>
        </p:txBody>
      </p:sp>
      <p:sp>
        <p:nvSpPr>
          <p:cNvPr id="335" name="Google Shape;335;p53"/>
          <p:cNvSpPr txBox="1">
            <a:spLocks noGrp="1"/>
          </p:cNvSpPr>
          <p:nvPr>
            <p:ph type="body" idx="1"/>
          </p:nvPr>
        </p:nvSpPr>
        <p:spPr>
          <a:xfrm>
            <a:off x="401850" y="1519825"/>
            <a:ext cx="11790300" cy="4929000"/>
          </a:xfrm>
          <a:prstGeom prst="rect">
            <a:avLst/>
          </a:prstGeom>
          <a:noFill/>
          <a:ln>
            <a:noFill/>
          </a:ln>
        </p:spPr>
        <p:txBody>
          <a:bodyPr spcFirstLastPara="1" wrap="square" lIns="91425" tIns="45700" rIns="91425" bIns="45700" anchor="t" anchorCtr="0">
            <a:noAutofit/>
          </a:bodyPr>
          <a:lstStyle/>
          <a:p>
            <a:pPr marL="457200" lvl="0" indent="-457200" algn="l" rtl="0">
              <a:lnSpc>
                <a:spcPct val="150000"/>
              </a:lnSpc>
              <a:spcBef>
                <a:spcPts val="1001"/>
              </a:spcBef>
              <a:spcAft>
                <a:spcPts val="0"/>
              </a:spcAft>
              <a:buSzPts val="3600"/>
              <a:buChar char="●"/>
            </a:pPr>
            <a:r>
              <a:rPr lang="en-US" dirty="0"/>
              <a:t>Survey</a:t>
            </a:r>
            <a:endParaRPr dirty="0"/>
          </a:p>
          <a:p>
            <a:pPr marL="914400" lvl="0" indent="-457200" algn="l" rtl="0">
              <a:lnSpc>
                <a:spcPct val="150000"/>
              </a:lnSpc>
              <a:spcBef>
                <a:spcPts val="0"/>
              </a:spcBef>
              <a:spcAft>
                <a:spcPts val="0"/>
              </a:spcAft>
              <a:buSzPts val="3600"/>
              <a:buAutoNum type="arabicPeriod"/>
            </a:pPr>
            <a:r>
              <a:rPr lang="en-US" sz="3600" dirty="0"/>
              <a:t>General: Demographics, caseload, tech proficiency</a:t>
            </a:r>
            <a:endParaRPr sz="3600" dirty="0"/>
          </a:p>
          <a:p>
            <a:pPr marL="914400" lvl="0" indent="-457200" algn="l" rtl="0">
              <a:lnSpc>
                <a:spcPct val="150000"/>
              </a:lnSpc>
              <a:spcBef>
                <a:spcPts val="0"/>
              </a:spcBef>
              <a:spcAft>
                <a:spcPts val="0"/>
              </a:spcAft>
              <a:buSzPts val="3600"/>
              <a:buAutoNum type="arabicPeriod"/>
            </a:pPr>
            <a:r>
              <a:rPr lang="en-US" sz="3600" dirty="0"/>
              <a:t>Presentation Simulation</a:t>
            </a:r>
            <a:endParaRPr sz="3600" dirty="0"/>
          </a:p>
          <a:p>
            <a:pPr marL="914400" lvl="0" indent="-457200" algn="l" rtl="0">
              <a:lnSpc>
                <a:spcPct val="150000"/>
              </a:lnSpc>
              <a:spcBef>
                <a:spcPts val="0"/>
              </a:spcBef>
              <a:spcAft>
                <a:spcPts val="0"/>
              </a:spcAft>
              <a:buSzPts val="3600"/>
              <a:buAutoNum type="arabicPeriod"/>
            </a:pPr>
            <a:r>
              <a:rPr lang="en-US" sz="3600" dirty="0"/>
              <a:t>Worksheet Simulation</a:t>
            </a:r>
            <a:endParaRPr sz="3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838204" y="194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99981"/>
              <a:buFont typeface="Arial"/>
              <a:buNone/>
            </a:pPr>
            <a:r>
              <a:rPr lang="en-US" dirty="0">
                <a:solidFill>
                  <a:srgbClr val="002060"/>
                </a:solidFill>
              </a:rPr>
              <a:t>Self-rated Proficiency Examples</a:t>
            </a:r>
            <a:endParaRPr dirty="0"/>
          </a:p>
        </p:txBody>
      </p:sp>
      <p:sp>
        <p:nvSpPr>
          <p:cNvPr id="342" name="Google Shape;342;p54"/>
          <p:cNvSpPr txBox="1">
            <a:spLocks noGrp="1"/>
          </p:cNvSpPr>
          <p:nvPr>
            <p:ph type="body" idx="1"/>
          </p:nvPr>
        </p:nvSpPr>
        <p:spPr>
          <a:xfrm>
            <a:off x="480475" y="1683225"/>
            <a:ext cx="11261100" cy="4765800"/>
          </a:xfrm>
          <a:prstGeom prst="rect">
            <a:avLst/>
          </a:prstGeom>
          <a:noFill/>
          <a:ln>
            <a:noFill/>
          </a:ln>
        </p:spPr>
        <p:txBody>
          <a:bodyPr spcFirstLastPara="1" wrap="square" lIns="91425" tIns="45700" rIns="91425" bIns="45700" anchor="t" anchorCtr="0">
            <a:noAutofit/>
          </a:bodyPr>
          <a:lstStyle/>
          <a:p>
            <a:pPr marL="228607" lvl="0" indent="-317507" algn="l" rtl="0">
              <a:lnSpc>
                <a:spcPct val="150000"/>
              </a:lnSpc>
              <a:spcBef>
                <a:spcPts val="0"/>
              </a:spcBef>
              <a:spcAft>
                <a:spcPts val="0"/>
              </a:spcAft>
              <a:buClr>
                <a:schemeClr val="dk1"/>
              </a:buClr>
              <a:buSzPts val="3800"/>
              <a:buChar char="•"/>
            </a:pPr>
            <a:r>
              <a:rPr lang="en-US" sz="3800" b="1" dirty="0"/>
              <a:t>10 Statements in each category (50 total)</a:t>
            </a:r>
            <a:endParaRPr sz="5000" b="1" dirty="0"/>
          </a:p>
          <a:p>
            <a:pPr marL="685817" lvl="1" indent="-304806" algn="l" rtl="0">
              <a:lnSpc>
                <a:spcPct val="150000"/>
              </a:lnSpc>
              <a:spcBef>
                <a:spcPts val="0"/>
              </a:spcBef>
              <a:spcAft>
                <a:spcPts val="0"/>
              </a:spcAft>
              <a:buClr>
                <a:schemeClr val="dk1"/>
              </a:buClr>
              <a:buSzPts val="3000"/>
              <a:buChar char="▪"/>
            </a:pPr>
            <a:r>
              <a:rPr lang="en-US" sz="3000" b="1" dirty="0"/>
              <a:t>Category 1: </a:t>
            </a:r>
            <a:r>
              <a:rPr lang="en-US" sz="3000" dirty="0"/>
              <a:t>Foundations of AT, collaboration, &amp; development</a:t>
            </a:r>
            <a:endParaRPr sz="4200" dirty="0"/>
          </a:p>
          <a:p>
            <a:pPr marL="685817" lvl="1" indent="-304806" algn="l" rtl="0">
              <a:lnSpc>
                <a:spcPct val="150000"/>
              </a:lnSpc>
              <a:spcBef>
                <a:spcPts val="0"/>
              </a:spcBef>
              <a:spcAft>
                <a:spcPts val="0"/>
              </a:spcAft>
              <a:buClr>
                <a:schemeClr val="dk1"/>
              </a:buClr>
              <a:buSzPts val="3000"/>
              <a:buChar char="▪"/>
            </a:pPr>
            <a:r>
              <a:rPr lang="en-US" sz="3000" b="1" dirty="0"/>
              <a:t>Category 2: </a:t>
            </a:r>
            <a:r>
              <a:rPr lang="en-US" sz="3000" dirty="0"/>
              <a:t>Use of Assistive Technology</a:t>
            </a:r>
            <a:endParaRPr sz="4200" dirty="0"/>
          </a:p>
          <a:p>
            <a:pPr marL="685817" lvl="1" indent="-304806" algn="l" rtl="0">
              <a:lnSpc>
                <a:spcPct val="150000"/>
              </a:lnSpc>
              <a:spcBef>
                <a:spcPts val="0"/>
              </a:spcBef>
              <a:spcAft>
                <a:spcPts val="0"/>
              </a:spcAft>
              <a:buClr>
                <a:schemeClr val="dk1"/>
              </a:buClr>
              <a:buSzPts val="3000"/>
              <a:buChar char="▪"/>
            </a:pPr>
            <a:r>
              <a:rPr lang="en-US" sz="3000" b="1" dirty="0"/>
              <a:t>Category 3: </a:t>
            </a:r>
            <a:r>
              <a:rPr lang="en-US" sz="3000" dirty="0"/>
              <a:t>Use of Mainstream Technology</a:t>
            </a:r>
            <a:endParaRPr sz="4200" dirty="0"/>
          </a:p>
          <a:p>
            <a:pPr marL="685817" lvl="1" indent="-304806" algn="l" rtl="0">
              <a:lnSpc>
                <a:spcPct val="150000"/>
              </a:lnSpc>
              <a:spcBef>
                <a:spcPts val="0"/>
              </a:spcBef>
              <a:spcAft>
                <a:spcPts val="0"/>
              </a:spcAft>
              <a:buClr>
                <a:schemeClr val="dk1"/>
              </a:buClr>
              <a:buSzPts val="3000"/>
              <a:buChar char="▪"/>
            </a:pPr>
            <a:r>
              <a:rPr lang="en-US" sz="3000" b="1" dirty="0"/>
              <a:t>Category 4: </a:t>
            </a:r>
            <a:r>
              <a:rPr lang="en-US" sz="3000" dirty="0"/>
              <a:t>Assessment, instructional strategies, &amp; planning</a:t>
            </a:r>
            <a:endParaRPr sz="4200" dirty="0"/>
          </a:p>
          <a:p>
            <a:pPr marL="685817" lvl="1" indent="-304806" algn="l" rtl="0">
              <a:lnSpc>
                <a:spcPct val="150000"/>
              </a:lnSpc>
              <a:spcBef>
                <a:spcPts val="0"/>
              </a:spcBef>
              <a:spcAft>
                <a:spcPts val="0"/>
              </a:spcAft>
              <a:buClr>
                <a:schemeClr val="dk1"/>
              </a:buClr>
              <a:buSzPts val="3000"/>
              <a:buChar char="▪"/>
            </a:pPr>
            <a:r>
              <a:rPr lang="en-US" sz="3000" b="1" dirty="0"/>
              <a:t>Category 5: </a:t>
            </a:r>
            <a:r>
              <a:rPr lang="en-US" sz="3000" dirty="0"/>
              <a:t>Access to information</a:t>
            </a:r>
            <a:endParaRPr sz="3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title"/>
          </p:nvPr>
        </p:nvSpPr>
        <p:spPr>
          <a:xfrm>
            <a:off x="838204" y="194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Key Terms</a:t>
            </a:r>
            <a:endParaRPr dirty="0"/>
          </a:p>
        </p:txBody>
      </p:sp>
      <p:sp>
        <p:nvSpPr>
          <p:cNvPr id="156" name="Google Shape;156;p28"/>
          <p:cNvSpPr txBox="1">
            <a:spLocks noGrp="1"/>
          </p:cNvSpPr>
          <p:nvPr>
            <p:ph type="body" idx="1"/>
          </p:nvPr>
        </p:nvSpPr>
        <p:spPr>
          <a:xfrm>
            <a:off x="838200" y="1519825"/>
            <a:ext cx="10515600" cy="4929000"/>
          </a:xfrm>
          <a:prstGeom prst="rect">
            <a:avLst/>
          </a:prstGeom>
          <a:noFill/>
          <a:ln>
            <a:noFill/>
          </a:ln>
        </p:spPr>
        <p:txBody>
          <a:bodyPr spcFirstLastPara="1" wrap="square" lIns="91425" tIns="45700" rIns="91425" bIns="45700" anchor="t" anchorCtr="0">
            <a:noAutofit/>
          </a:bodyPr>
          <a:lstStyle/>
          <a:p>
            <a:pPr marL="228607" lvl="0" indent="-269247" algn="l" rtl="0">
              <a:lnSpc>
                <a:spcPct val="90000"/>
              </a:lnSpc>
              <a:spcBef>
                <a:spcPts val="0"/>
              </a:spcBef>
              <a:spcAft>
                <a:spcPts val="0"/>
              </a:spcAft>
              <a:buClr>
                <a:schemeClr val="dk1"/>
              </a:buClr>
              <a:buSzPts val="3600"/>
              <a:buChar char="•"/>
            </a:pPr>
            <a:r>
              <a:rPr lang="en-US" dirty="0"/>
              <a:t>Students with visual impairments</a:t>
            </a:r>
            <a:endParaRPr dirty="0"/>
          </a:p>
          <a:p>
            <a:pPr marL="228607" lvl="0" indent="-269247" algn="l" rtl="0">
              <a:lnSpc>
                <a:spcPct val="90000"/>
              </a:lnSpc>
              <a:spcBef>
                <a:spcPts val="3600"/>
              </a:spcBef>
              <a:spcAft>
                <a:spcPts val="0"/>
              </a:spcAft>
              <a:buClr>
                <a:schemeClr val="dk1"/>
              </a:buClr>
              <a:buSzPts val="3600"/>
              <a:buChar char="•"/>
            </a:pPr>
            <a:r>
              <a:rPr lang="en-US" dirty="0"/>
              <a:t>Teachers of students with visual impairments (TVI)</a:t>
            </a:r>
            <a:endParaRPr dirty="0"/>
          </a:p>
          <a:p>
            <a:pPr marL="228607" lvl="0" indent="-269247" algn="l" rtl="0">
              <a:lnSpc>
                <a:spcPct val="90000"/>
              </a:lnSpc>
              <a:spcBef>
                <a:spcPts val="3600"/>
              </a:spcBef>
              <a:spcAft>
                <a:spcPts val="0"/>
              </a:spcAft>
              <a:buClr>
                <a:schemeClr val="dk1"/>
              </a:buClr>
              <a:buSzPts val="3600"/>
              <a:buChar char="•"/>
            </a:pPr>
            <a:r>
              <a:rPr lang="en-US" dirty="0"/>
              <a:t>Digital Accessible Instructional Materials (AIM)</a:t>
            </a:r>
            <a:endParaRPr dirty="0"/>
          </a:p>
          <a:p>
            <a:pPr marL="228607" lvl="0" indent="-269247" algn="l" rtl="0">
              <a:lnSpc>
                <a:spcPct val="90000"/>
              </a:lnSpc>
              <a:spcBef>
                <a:spcPts val="3600"/>
              </a:spcBef>
              <a:spcAft>
                <a:spcPts val="0"/>
              </a:spcAft>
              <a:buClr>
                <a:schemeClr val="dk1"/>
              </a:buClr>
              <a:buSzPts val="3600"/>
              <a:buChar char="•"/>
            </a:pPr>
            <a:r>
              <a:rPr lang="en-US" dirty="0"/>
              <a:t>Acquiring materials</a:t>
            </a:r>
            <a:endParaRPr dirty="0"/>
          </a:p>
          <a:p>
            <a:pPr marL="228607" lvl="0" indent="-269247" algn="l" rtl="0">
              <a:lnSpc>
                <a:spcPct val="90000"/>
              </a:lnSpc>
              <a:spcBef>
                <a:spcPts val="3600"/>
              </a:spcBef>
              <a:spcAft>
                <a:spcPts val="0"/>
              </a:spcAft>
              <a:buClr>
                <a:schemeClr val="dk1"/>
              </a:buClr>
              <a:buSzPts val="3600"/>
              <a:buChar char="•"/>
            </a:pPr>
            <a:r>
              <a:rPr lang="en-US" dirty="0"/>
              <a:t>Technology</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5"/>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t>Scoring Guide for Tech Proficiency</a:t>
            </a:r>
            <a:endParaRPr dirty="0"/>
          </a:p>
        </p:txBody>
      </p:sp>
      <p:sp>
        <p:nvSpPr>
          <p:cNvPr id="349" name="Google Shape;349;p55"/>
          <p:cNvSpPr txBox="1">
            <a:spLocks noGrp="1"/>
          </p:cNvSpPr>
          <p:nvPr>
            <p:ph type="body" idx="1"/>
          </p:nvPr>
        </p:nvSpPr>
        <p:spPr>
          <a:xfrm>
            <a:off x="838200" y="1519825"/>
            <a:ext cx="11122200" cy="4929000"/>
          </a:xfrm>
          <a:prstGeom prst="rect">
            <a:avLst/>
          </a:prstGeom>
        </p:spPr>
        <p:txBody>
          <a:bodyPr spcFirstLastPara="1" wrap="square" lIns="91425" tIns="45700" rIns="91425" bIns="45700" anchor="t" anchorCtr="0">
            <a:noAutofit/>
          </a:bodyPr>
          <a:lstStyle/>
          <a:p>
            <a:pPr marL="457200" lvl="0" indent="-452755" algn="l" rtl="0">
              <a:lnSpc>
                <a:spcPct val="150000"/>
              </a:lnSpc>
              <a:spcBef>
                <a:spcPts val="0"/>
              </a:spcBef>
              <a:spcAft>
                <a:spcPts val="0"/>
              </a:spcAft>
              <a:buSzPts val="3530"/>
              <a:buChar char="•"/>
            </a:pPr>
            <a:r>
              <a:rPr lang="en-US" sz="3530" dirty="0"/>
              <a:t>Total points out of 50pts</a:t>
            </a:r>
            <a:endParaRPr sz="3530" dirty="0"/>
          </a:p>
          <a:p>
            <a:pPr marL="457200" lvl="0" indent="-452755" algn="l" rtl="0">
              <a:lnSpc>
                <a:spcPct val="150000"/>
              </a:lnSpc>
              <a:spcBef>
                <a:spcPts val="0"/>
              </a:spcBef>
              <a:spcAft>
                <a:spcPts val="0"/>
              </a:spcAft>
              <a:buSzPts val="3530"/>
              <a:buChar char="•"/>
            </a:pPr>
            <a:r>
              <a:rPr lang="en-US" sz="3530" dirty="0"/>
              <a:t>No experience (25% or less) = Less than 12.5 points  </a:t>
            </a:r>
            <a:endParaRPr sz="3530" dirty="0"/>
          </a:p>
          <a:p>
            <a:pPr marL="457200" lvl="0" indent="-452755" algn="l" rtl="0">
              <a:lnSpc>
                <a:spcPct val="150000"/>
              </a:lnSpc>
              <a:spcBef>
                <a:spcPts val="0"/>
              </a:spcBef>
              <a:spcAft>
                <a:spcPts val="0"/>
              </a:spcAft>
              <a:buSzPts val="3530"/>
              <a:buChar char="•"/>
            </a:pPr>
            <a:r>
              <a:rPr lang="en-US" sz="3530" dirty="0"/>
              <a:t>Novice (26% - 50%) = 13-25 points  </a:t>
            </a:r>
            <a:endParaRPr sz="3530" dirty="0"/>
          </a:p>
          <a:p>
            <a:pPr marL="457200" lvl="0" indent="-452755" algn="l" rtl="0">
              <a:lnSpc>
                <a:spcPct val="150000"/>
              </a:lnSpc>
              <a:spcBef>
                <a:spcPts val="0"/>
              </a:spcBef>
              <a:spcAft>
                <a:spcPts val="0"/>
              </a:spcAft>
              <a:buSzPts val="3530"/>
              <a:buChar char="•"/>
            </a:pPr>
            <a:r>
              <a:rPr lang="en-US" sz="3530" dirty="0"/>
              <a:t>Basic (51%-75%) = 25.5 -37.5 points  </a:t>
            </a:r>
            <a:endParaRPr sz="3530" dirty="0"/>
          </a:p>
          <a:p>
            <a:pPr marL="457200" lvl="0" indent="-452755" algn="l" rtl="0">
              <a:lnSpc>
                <a:spcPct val="150000"/>
              </a:lnSpc>
              <a:spcBef>
                <a:spcPts val="0"/>
              </a:spcBef>
              <a:spcAft>
                <a:spcPts val="0"/>
              </a:spcAft>
              <a:buSzPts val="3530"/>
              <a:buChar char="•"/>
            </a:pPr>
            <a:r>
              <a:rPr lang="en-US" sz="3530" dirty="0"/>
              <a:t>Proficient (76%-99%) = 38 - 49.5 points  </a:t>
            </a:r>
            <a:endParaRPr sz="3530" dirty="0"/>
          </a:p>
          <a:p>
            <a:pPr marL="457200" lvl="0" indent="-452755" algn="l" rtl="0">
              <a:lnSpc>
                <a:spcPct val="150000"/>
              </a:lnSpc>
              <a:spcBef>
                <a:spcPts val="0"/>
              </a:spcBef>
              <a:spcAft>
                <a:spcPts val="0"/>
              </a:spcAft>
              <a:buSzPts val="3530"/>
              <a:buChar char="•"/>
            </a:pPr>
            <a:r>
              <a:rPr lang="en-US" sz="3530" dirty="0"/>
              <a:t>Advance (100%) = 50 points</a:t>
            </a:r>
            <a:endParaRPr sz="353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6"/>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Example of Simulations</a:t>
            </a:r>
            <a:endParaRPr dirty="0"/>
          </a:p>
        </p:txBody>
      </p:sp>
      <p:sp>
        <p:nvSpPr>
          <p:cNvPr id="356" name="Google Shape;356;p56"/>
          <p:cNvSpPr txBox="1">
            <a:spLocks noGrp="1"/>
          </p:cNvSpPr>
          <p:nvPr>
            <p:ph type="body" idx="1"/>
          </p:nvPr>
        </p:nvSpPr>
        <p:spPr>
          <a:xfrm>
            <a:off x="838200" y="1829150"/>
            <a:ext cx="10515600" cy="4619700"/>
          </a:xfrm>
          <a:prstGeom prst="rect">
            <a:avLst/>
          </a:prstGeom>
        </p:spPr>
        <p:txBody>
          <a:bodyPr spcFirstLastPara="1" wrap="square" lIns="91425" tIns="45700" rIns="91425" bIns="45700" anchor="t" anchorCtr="0">
            <a:normAutofit/>
          </a:bodyPr>
          <a:lstStyle/>
          <a:p>
            <a:pPr marL="457200" lvl="0" indent="-508000" algn="l" rtl="0">
              <a:lnSpc>
                <a:spcPct val="200000"/>
              </a:lnSpc>
              <a:spcBef>
                <a:spcPts val="1001"/>
              </a:spcBef>
              <a:spcAft>
                <a:spcPts val="0"/>
              </a:spcAft>
              <a:buSzPts val="4400"/>
              <a:buChar char="●"/>
            </a:pPr>
            <a:r>
              <a:rPr lang="en-US" sz="4400" u="sng" dirty="0">
                <a:solidFill>
                  <a:schemeClr val="hlink"/>
                </a:solidFill>
                <a:hlinkClick r:id="rId3"/>
              </a:rPr>
              <a:t>Presentation</a:t>
            </a:r>
            <a:endParaRPr sz="4400" dirty="0"/>
          </a:p>
          <a:p>
            <a:pPr marL="457200" lvl="0" indent="-508000" algn="l" rtl="0">
              <a:lnSpc>
                <a:spcPct val="200000"/>
              </a:lnSpc>
              <a:spcBef>
                <a:spcPts val="0"/>
              </a:spcBef>
              <a:spcAft>
                <a:spcPts val="0"/>
              </a:spcAft>
              <a:buSzPts val="4400"/>
              <a:buChar char="●"/>
            </a:pPr>
            <a:r>
              <a:rPr lang="en-US" sz="4400" u="sng" dirty="0">
                <a:solidFill>
                  <a:schemeClr val="hlink"/>
                </a:solidFill>
                <a:hlinkClick r:id="rId4"/>
              </a:rPr>
              <a:t>Worksheet</a:t>
            </a:r>
            <a:endParaRPr sz="4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7"/>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Rubric Example</a:t>
            </a:r>
            <a:endParaRPr dirty="0"/>
          </a:p>
        </p:txBody>
      </p:sp>
      <p:sp>
        <p:nvSpPr>
          <p:cNvPr id="363" name="Google Shape;363;p57"/>
          <p:cNvSpPr txBox="1">
            <a:spLocks noGrp="1"/>
          </p:cNvSpPr>
          <p:nvPr>
            <p:ph type="body" idx="1"/>
          </p:nvPr>
        </p:nvSpPr>
        <p:spPr>
          <a:xfrm>
            <a:off x="838200" y="1246950"/>
            <a:ext cx="10515600" cy="5202000"/>
          </a:xfrm>
          <a:prstGeom prst="rect">
            <a:avLst/>
          </a:prstGeom>
        </p:spPr>
        <p:txBody>
          <a:bodyPr spcFirstLastPara="1" wrap="square" lIns="91425" tIns="45700" rIns="91425" bIns="45700" anchor="t" anchorCtr="0">
            <a:normAutofit/>
          </a:bodyPr>
          <a:lstStyle/>
          <a:p>
            <a:pPr marL="0" lvl="0" indent="0" algn="l" rtl="0">
              <a:lnSpc>
                <a:spcPct val="150000"/>
              </a:lnSpc>
              <a:spcBef>
                <a:spcPts val="1200"/>
              </a:spcBef>
              <a:spcAft>
                <a:spcPts val="0"/>
              </a:spcAft>
              <a:buNone/>
            </a:pPr>
            <a:r>
              <a:rPr lang="en-US" dirty="0"/>
              <a:t>10 categories (total out of 50 points)</a:t>
            </a:r>
            <a:endParaRPr dirty="0"/>
          </a:p>
          <a:p>
            <a:pPr marL="457200" lvl="0" indent="-457200" algn="l" rtl="0">
              <a:lnSpc>
                <a:spcPct val="150000"/>
              </a:lnSpc>
              <a:spcBef>
                <a:spcPts val="1200"/>
              </a:spcBef>
              <a:spcAft>
                <a:spcPts val="0"/>
              </a:spcAft>
              <a:buSzPts val="3600"/>
              <a:buChar char="•"/>
            </a:pPr>
            <a:r>
              <a:rPr lang="en-US" dirty="0"/>
              <a:t>1 point: Very Poor Quality (25% or less Correct)</a:t>
            </a:r>
            <a:endParaRPr dirty="0"/>
          </a:p>
          <a:p>
            <a:pPr marL="457200" lvl="0" indent="-457200" algn="l" rtl="0">
              <a:lnSpc>
                <a:spcPct val="150000"/>
              </a:lnSpc>
              <a:spcBef>
                <a:spcPts val="0"/>
              </a:spcBef>
              <a:spcAft>
                <a:spcPts val="0"/>
              </a:spcAft>
              <a:buSzPts val="3600"/>
              <a:buChar char="•"/>
            </a:pPr>
            <a:r>
              <a:rPr lang="en-US" dirty="0"/>
              <a:t>2 points: Poor Quality (26%-50% Correct)</a:t>
            </a:r>
            <a:endParaRPr dirty="0"/>
          </a:p>
          <a:p>
            <a:pPr marL="457200" lvl="0" indent="-457200" algn="l" rtl="0">
              <a:lnSpc>
                <a:spcPct val="150000"/>
              </a:lnSpc>
              <a:spcBef>
                <a:spcPts val="0"/>
              </a:spcBef>
              <a:spcAft>
                <a:spcPts val="0"/>
              </a:spcAft>
              <a:buSzPts val="3600"/>
              <a:buChar char="•"/>
            </a:pPr>
            <a:r>
              <a:rPr lang="en-US" dirty="0"/>
              <a:t>3 points: Low Quality (51%-75% Correct)</a:t>
            </a:r>
            <a:endParaRPr dirty="0"/>
          </a:p>
          <a:p>
            <a:pPr marL="457200" lvl="0" indent="-457200" algn="l" rtl="0">
              <a:lnSpc>
                <a:spcPct val="150000"/>
              </a:lnSpc>
              <a:spcBef>
                <a:spcPts val="0"/>
              </a:spcBef>
              <a:spcAft>
                <a:spcPts val="0"/>
              </a:spcAft>
              <a:buSzPts val="3600"/>
              <a:buChar char="•"/>
            </a:pPr>
            <a:r>
              <a:rPr lang="en-US" dirty="0"/>
              <a:t>4 points: Medium Quality (76%-99% Correct)</a:t>
            </a:r>
            <a:endParaRPr dirty="0"/>
          </a:p>
          <a:p>
            <a:pPr marL="457200" lvl="0" indent="-457200" algn="l" rtl="0">
              <a:lnSpc>
                <a:spcPct val="150000"/>
              </a:lnSpc>
              <a:spcBef>
                <a:spcPts val="0"/>
              </a:spcBef>
              <a:spcAft>
                <a:spcPts val="0"/>
              </a:spcAft>
              <a:buSzPts val="3600"/>
              <a:buChar char="•"/>
            </a:pPr>
            <a:r>
              <a:rPr lang="en-US" dirty="0"/>
              <a:t>5 points: High Quality (100% Correct)</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8"/>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Summary of Participants</a:t>
            </a:r>
            <a:endParaRPr dirty="0"/>
          </a:p>
        </p:txBody>
      </p:sp>
      <p:sp>
        <p:nvSpPr>
          <p:cNvPr id="370" name="Google Shape;370;p58"/>
          <p:cNvSpPr txBox="1">
            <a:spLocks noGrp="1"/>
          </p:cNvSpPr>
          <p:nvPr>
            <p:ph type="body" idx="1"/>
          </p:nvPr>
        </p:nvSpPr>
        <p:spPr>
          <a:xfrm>
            <a:off x="838200" y="1259400"/>
            <a:ext cx="10515600" cy="5598600"/>
          </a:xfrm>
          <a:prstGeom prst="rect">
            <a:avLst/>
          </a:prstGeom>
        </p:spPr>
        <p:txBody>
          <a:bodyPr spcFirstLastPara="1" wrap="square" lIns="91425" tIns="45700" rIns="91425" bIns="45700" anchor="t" anchorCtr="0">
            <a:normAutofit fontScale="25000" lnSpcReduction="20000"/>
          </a:bodyPr>
          <a:lstStyle/>
          <a:p>
            <a:pPr marL="457200" lvl="0" indent="-425450" algn="l" rtl="0">
              <a:spcBef>
                <a:spcPts val="1001"/>
              </a:spcBef>
              <a:spcAft>
                <a:spcPts val="0"/>
              </a:spcAft>
              <a:buSzPct val="100000"/>
              <a:buChar char="•"/>
            </a:pPr>
            <a:r>
              <a:rPr lang="en-US" sz="12400" b="1" dirty="0"/>
              <a:t>Total Participants: </a:t>
            </a:r>
            <a:r>
              <a:rPr lang="en-US" sz="12400" dirty="0"/>
              <a:t>117</a:t>
            </a:r>
            <a:endParaRPr sz="12400" dirty="0"/>
          </a:p>
          <a:p>
            <a:pPr marL="457200" lvl="0" indent="-425450" algn="l" rtl="0">
              <a:spcBef>
                <a:spcPts val="0"/>
              </a:spcBef>
              <a:spcAft>
                <a:spcPts val="0"/>
              </a:spcAft>
              <a:buSzPct val="100000"/>
              <a:buChar char="•"/>
            </a:pPr>
            <a:r>
              <a:rPr lang="en-US" sz="12400" b="1" dirty="0"/>
              <a:t>Most participants</a:t>
            </a:r>
            <a:r>
              <a:rPr lang="en-US" sz="12400" dirty="0"/>
              <a:t> </a:t>
            </a:r>
            <a:endParaRPr sz="12400" dirty="0"/>
          </a:p>
          <a:p>
            <a:pPr marL="914400" lvl="1" indent="-425450" algn="l" rtl="0">
              <a:spcBef>
                <a:spcPts val="0"/>
              </a:spcBef>
              <a:spcAft>
                <a:spcPts val="0"/>
              </a:spcAft>
              <a:buSzPct val="100000"/>
              <a:buChar char="•"/>
            </a:pPr>
            <a:r>
              <a:rPr lang="en-US" sz="12400" dirty="0"/>
              <a:t>age 35-44, white, female</a:t>
            </a:r>
            <a:endParaRPr sz="12400" dirty="0"/>
          </a:p>
          <a:p>
            <a:pPr marL="914400" lvl="1" indent="-425450" algn="l" rtl="0">
              <a:spcBef>
                <a:spcPts val="0"/>
              </a:spcBef>
              <a:spcAft>
                <a:spcPts val="0"/>
              </a:spcAft>
              <a:buSzPct val="100000"/>
              <a:buChar char="•"/>
            </a:pPr>
            <a:r>
              <a:rPr lang="en-US" sz="12400" dirty="0"/>
              <a:t>Teach K-12</a:t>
            </a:r>
            <a:endParaRPr sz="12400" dirty="0"/>
          </a:p>
          <a:p>
            <a:pPr marL="914400" lvl="1" indent="-425450" algn="l" rtl="0">
              <a:spcBef>
                <a:spcPts val="0"/>
              </a:spcBef>
              <a:spcAft>
                <a:spcPts val="0"/>
              </a:spcAft>
              <a:buSzPct val="100000"/>
              <a:buChar char="•"/>
            </a:pPr>
            <a:r>
              <a:rPr lang="en-US" sz="12400" dirty="0"/>
              <a:t>Itinerants</a:t>
            </a:r>
            <a:endParaRPr sz="12400" dirty="0"/>
          </a:p>
          <a:p>
            <a:pPr marL="914400" lvl="1" indent="-425450" algn="l" rtl="0">
              <a:spcBef>
                <a:spcPts val="0"/>
              </a:spcBef>
              <a:spcAft>
                <a:spcPts val="0"/>
              </a:spcAft>
              <a:buSzPct val="100000"/>
              <a:buChar char="•"/>
            </a:pPr>
            <a:r>
              <a:rPr lang="en-US" sz="12400" dirty="0"/>
              <a:t>Work for school district</a:t>
            </a:r>
            <a:endParaRPr sz="12400" dirty="0"/>
          </a:p>
          <a:p>
            <a:pPr marL="457200" lvl="0" indent="-425450" algn="l" rtl="0">
              <a:spcBef>
                <a:spcPts val="0"/>
              </a:spcBef>
              <a:spcAft>
                <a:spcPts val="0"/>
              </a:spcAft>
              <a:buSzPct val="100000"/>
              <a:buChar char="•"/>
            </a:pPr>
            <a:r>
              <a:rPr lang="en-US" sz="12400" b="1" dirty="0"/>
              <a:t>Average Years in Field:</a:t>
            </a:r>
            <a:r>
              <a:rPr lang="en-US" sz="12400" dirty="0"/>
              <a:t> 8.47 years</a:t>
            </a:r>
            <a:endParaRPr sz="12400" dirty="0"/>
          </a:p>
          <a:p>
            <a:pPr marL="457200" lvl="0" indent="-425450" algn="l" rtl="0">
              <a:spcBef>
                <a:spcPts val="0"/>
              </a:spcBef>
              <a:spcAft>
                <a:spcPts val="0"/>
              </a:spcAft>
              <a:buSzPct val="100000"/>
              <a:buChar char="•"/>
            </a:pPr>
            <a:r>
              <a:rPr lang="en-US" sz="12400" b="1" dirty="0"/>
              <a:t>Caseload average:</a:t>
            </a:r>
            <a:r>
              <a:rPr lang="en-US" sz="12400" dirty="0"/>
              <a:t> 20.45 students</a:t>
            </a:r>
            <a:endParaRPr sz="12400" dirty="0"/>
          </a:p>
          <a:p>
            <a:pPr marL="914400" lvl="1" indent="-425450" algn="l" rtl="0">
              <a:spcBef>
                <a:spcPts val="0"/>
              </a:spcBef>
              <a:spcAft>
                <a:spcPts val="0"/>
              </a:spcAft>
              <a:buSzPct val="100000"/>
              <a:buChar char="•"/>
            </a:pPr>
            <a:r>
              <a:rPr lang="en-US" sz="12400" dirty="0"/>
              <a:t>80% at least half their students need digital AIM</a:t>
            </a:r>
            <a:endParaRPr sz="4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9"/>
          <p:cNvSpPr txBox="1">
            <a:spLocks noGrp="1"/>
          </p:cNvSpPr>
          <p:nvPr>
            <p:ph type="title"/>
          </p:nvPr>
        </p:nvSpPr>
        <p:spPr>
          <a:xfrm>
            <a:off x="-7109173" y="781675"/>
            <a:ext cx="65295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t>States Represented</a:t>
            </a:r>
            <a:endParaRPr dirty="0"/>
          </a:p>
        </p:txBody>
      </p:sp>
      <p:pic>
        <p:nvPicPr>
          <p:cNvPr id="377" name="Google Shape;377;p59" descr="Map of United States with represented highlighted in blue color scale&#10;Alabama 5&#10;Alaska 1&#10;American Samoa 5&#10;Arizona 3&#10;Arkansas 2&#10;California 10&#10;Colorado 4&#10;Connecticut 1&#10;Delaware 2&#10;District of Columbia 1&#10;Florida 6&#10;Georgia 4&#10;Illinois 4&#10;Indiana 7&#10;Kentucky 2&#10;Louisiana 2&#10;Maine 6&#10;Maryland 2&#10;Massachusetts 21&#10;Michigan 4&#10;Minnesota 4&#10;Mississippi 1&#10;Missouri 1&#10;Montana 1&#10;New Hampshire 1&#10;New Jersey 1&#10;New York 3&#10;North Carolina 2&#10;North Dakota 1&#10;Ohio 1&#10;Oklahoma 1&#10;Oregon 2&#10;Pennsylvania 1&#10;Rhode Island 3&#10;South Carolina 1&#10;Tennessee 2&#10;Texas 7&#10;Vermont 1&#10;Virginia 3&#10;Washington 1"/>
          <p:cNvPicPr preferRelativeResize="0"/>
          <p:nvPr/>
        </p:nvPicPr>
        <p:blipFill>
          <a:blip r:embed="rId3">
            <a:alphaModFix/>
          </a:blip>
          <a:stretch>
            <a:fillRect/>
          </a:stretch>
        </p:blipFill>
        <p:spPr>
          <a:xfrm>
            <a:off x="1085222" y="72550"/>
            <a:ext cx="10529578" cy="6712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0"/>
          <p:cNvSpPr txBox="1">
            <a:spLocks noGrp="1"/>
          </p:cNvSpPr>
          <p:nvPr>
            <p:ph type="title"/>
          </p:nvPr>
        </p:nvSpPr>
        <p:spPr>
          <a:xfrm>
            <a:off x="-7420574" y="527425"/>
            <a:ext cx="7014600" cy="4068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Who is designated person?</a:t>
            </a:r>
            <a:endParaRPr dirty="0"/>
          </a:p>
        </p:txBody>
      </p:sp>
      <p:graphicFrame>
        <p:nvGraphicFramePr>
          <p:cNvPr id="384" name="Google Shape;384;p60"/>
          <p:cNvGraphicFramePr/>
          <p:nvPr>
            <p:extLst>
              <p:ext uri="{D42A27DB-BD31-4B8C-83A1-F6EECF244321}">
                <p14:modId xmlns:p14="http://schemas.microsoft.com/office/powerpoint/2010/main" val="3564429353"/>
              </p:ext>
            </p:extLst>
          </p:nvPr>
        </p:nvGraphicFramePr>
        <p:xfrm>
          <a:off x="867375" y="46788"/>
          <a:ext cx="10947550" cy="6764475"/>
        </p:xfrm>
        <a:graphic>
          <a:graphicData uri="http://schemas.openxmlformats.org/drawingml/2006/table">
            <a:tbl>
              <a:tblPr firstRow="1">
                <a:noFill/>
                <a:tableStyleId>{75004280-3913-4E20-9118-CC14AD3301F7}</a:tableStyleId>
              </a:tblPr>
              <a:tblGrid>
                <a:gridCol w="3601200">
                  <a:extLst>
                    <a:ext uri="{9D8B030D-6E8A-4147-A177-3AD203B41FA5}">
                      <a16:colId xmlns:a16="http://schemas.microsoft.com/office/drawing/2014/main" val="20000"/>
                    </a:ext>
                  </a:extLst>
                </a:gridCol>
                <a:gridCol w="1590175">
                  <a:extLst>
                    <a:ext uri="{9D8B030D-6E8A-4147-A177-3AD203B41FA5}">
                      <a16:colId xmlns:a16="http://schemas.microsoft.com/office/drawing/2014/main" val="20001"/>
                    </a:ext>
                  </a:extLst>
                </a:gridCol>
                <a:gridCol w="1478325">
                  <a:extLst>
                    <a:ext uri="{9D8B030D-6E8A-4147-A177-3AD203B41FA5}">
                      <a16:colId xmlns:a16="http://schemas.microsoft.com/office/drawing/2014/main" val="20002"/>
                    </a:ext>
                  </a:extLst>
                </a:gridCol>
                <a:gridCol w="1461625">
                  <a:extLst>
                    <a:ext uri="{9D8B030D-6E8A-4147-A177-3AD203B41FA5}">
                      <a16:colId xmlns:a16="http://schemas.microsoft.com/office/drawing/2014/main" val="20003"/>
                    </a:ext>
                  </a:extLst>
                </a:gridCol>
                <a:gridCol w="1408775">
                  <a:extLst>
                    <a:ext uri="{9D8B030D-6E8A-4147-A177-3AD203B41FA5}">
                      <a16:colId xmlns:a16="http://schemas.microsoft.com/office/drawing/2014/main" val="20004"/>
                    </a:ext>
                  </a:extLst>
                </a:gridCol>
                <a:gridCol w="1407450">
                  <a:extLst>
                    <a:ext uri="{9D8B030D-6E8A-4147-A177-3AD203B41FA5}">
                      <a16:colId xmlns:a16="http://schemas.microsoft.com/office/drawing/2014/main" val="20005"/>
                    </a:ext>
                  </a:extLst>
                </a:gridCol>
              </a:tblGrid>
              <a:tr h="725025">
                <a:tc>
                  <a:txBody>
                    <a:bodyPr/>
                    <a:lstStyle/>
                    <a:p>
                      <a:pPr marL="0" lvl="0" indent="0" algn="ctr" rtl="0">
                        <a:lnSpc>
                          <a:spcPct val="100000"/>
                        </a:lnSpc>
                        <a:spcBef>
                          <a:spcPts val="1200"/>
                        </a:spcBef>
                        <a:spcAft>
                          <a:spcPts val="1200"/>
                        </a:spcAft>
                        <a:buNone/>
                      </a:pPr>
                      <a:r>
                        <a:rPr lang="en-US" sz="3000" b="1"/>
                        <a:t>Designated Person</a:t>
                      </a:r>
                      <a:endParaRPr sz="3000" b="1"/>
                    </a:p>
                  </a:txBody>
                  <a:tcPr marL="68575" marR="68575" marT="91425" marB="91425">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1200"/>
                        </a:spcBef>
                        <a:spcAft>
                          <a:spcPts val="1200"/>
                        </a:spcAft>
                        <a:buNone/>
                      </a:pPr>
                      <a:r>
                        <a:rPr lang="en-US" sz="3000" b="1"/>
                        <a:t>Gather</a:t>
                      </a:r>
                      <a:endParaRPr sz="3000" b="1"/>
                    </a:p>
                  </a:txBody>
                  <a:tcPr marL="68575" marR="68575" marT="91425" marB="914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1200"/>
                        </a:spcBef>
                        <a:spcAft>
                          <a:spcPts val="1200"/>
                        </a:spcAft>
                        <a:buNone/>
                      </a:pPr>
                      <a:r>
                        <a:rPr lang="en-US" sz="3000" b="1"/>
                        <a:t>Order</a:t>
                      </a:r>
                      <a:endParaRPr sz="3000" b="1"/>
                    </a:p>
                  </a:txBody>
                  <a:tcPr marL="68575" marR="68575" marT="91425" marB="914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1200"/>
                        </a:spcBef>
                        <a:spcAft>
                          <a:spcPts val="1200"/>
                        </a:spcAft>
                        <a:buNone/>
                      </a:pPr>
                      <a:r>
                        <a:rPr lang="en-US" sz="3000" b="1"/>
                        <a:t>Adapt</a:t>
                      </a:r>
                      <a:endParaRPr sz="3000" b="1"/>
                    </a:p>
                  </a:txBody>
                  <a:tcPr marL="68575" marR="68575" marT="91425" marB="914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1200"/>
                        </a:spcBef>
                        <a:spcAft>
                          <a:spcPts val="1200"/>
                        </a:spcAft>
                        <a:buNone/>
                      </a:pPr>
                      <a:r>
                        <a:rPr lang="en-US" sz="3000" b="1"/>
                        <a:t>Deliver</a:t>
                      </a:r>
                      <a:endParaRPr sz="3000" b="1"/>
                    </a:p>
                  </a:txBody>
                  <a:tcPr marL="68575" marR="68575" marT="91425" marB="91425">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tc>
                  <a:txBody>
                    <a:bodyPr/>
                    <a:lstStyle/>
                    <a:p>
                      <a:pPr marL="0" lvl="0" indent="0" algn="ctr" rtl="0">
                        <a:lnSpc>
                          <a:spcPct val="115000"/>
                        </a:lnSpc>
                        <a:spcBef>
                          <a:spcPts val="1200"/>
                        </a:spcBef>
                        <a:spcAft>
                          <a:spcPts val="1200"/>
                        </a:spcAft>
                        <a:buNone/>
                      </a:pPr>
                      <a:r>
                        <a:rPr lang="en-US" sz="3000" b="1" dirty="0"/>
                        <a:t>Teach</a:t>
                      </a:r>
                      <a:endParaRPr sz="3000" b="1" dirty="0"/>
                    </a:p>
                  </a:txBody>
                  <a:tcPr marL="68575" marR="68575" marT="91425" marB="914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r h="725025">
                <a:tc>
                  <a:txBody>
                    <a:bodyPr/>
                    <a:lstStyle/>
                    <a:p>
                      <a:pPr marL="0" lvl="0" indent="0" algn="ctr" rtl="0">
                        <a:lnSpc>
                          <a:spcPct val="100000"/>
                        </a:lnSpc>
                        <a:spcBef>
                          <a:spcPts val="1200"/>
                        </a:spcBef>
                        <a:spcAft>
                          <a:spcPts val="1200"/>
                        </a:spcAft>
                        <a:buNone/>
                      </a:pPr>
                      <a:r>
                        <a:rPr lang="en-US" sz="2800" b="1"/>
                        <a:t>No designated individual</a:t>
                      </a:r>
                      <a:endParaRPr sz="28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5</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6</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5</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3</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2</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25025">
                <a:tc>
                  <a:txBody>
                    <a:bodyPr/>
                    <a:lstStyle/>
                    <a:p>
                      <a:pPr marL="0" lvl="0" indent="0" algn="ctr" rtl="0">
                        <a:lnSpc>
                          <a:spcPct val="100000"/>
                        </a:lnSpc>
                        <a:spcBef>
                          <a:spcPts val="1200"/>
                        </a:spcBef>
                        <a:spcAft>
                          <a:spcPts val="1200"/>
                        </a:spcAft>
                        <a:buNone/>
                      </a:pPr>
                      <a:r>
                        <a:rPr lang="en-US" sz="2800" b="1"/>
                        <a:t>TVI*</a:t>
                      </a:r>
                      <a:endParaRPr sz="28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b="1"/>
                        <a:t>57</a:t>
                      </a:r>
                      <a:endParaRPr sz="30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solidFill>
                  </a:tcPr>
                </a:tc>
                <a:tc>
                  <a:txBody>
                    <a:bodyPr/>
                    <a:lstStyle/>
                    <a:p>
                      <a:pPr marL="0" lvl="0" indent="0" algn="ctr" rtl="0">
                        <a:lnSpc>
                          <a:spcPct val="100000"/>
                        </a:lnSpc>
                        <a:spcBef>
                          <a:spcPts val="1200"/>
                        </a:spcBef>
                        <a:spcAft>
                          <a:spcPts val="1200"/>
                        </a:spcAft>
                        <a:buNone/>
                      </a:pPr>
                      <a:r>
                        <a:rPr lang="en-US" sz="3000" b="1"/>
                        <a:t>57</a:t>
                      </a:r>
                      <a:endParaRPr sz="30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solidFill>
                  </a:tcPr>
                </a:tc>
                <a:tc>
                  <a:txBody>
                    <a:bodyPr/>
                    <a:lstStyle/>
                    <a:p>
                      <a:pPr marL="0" lvl="0" indent="0" algn="ctr" rtl="0">
                        <a:lnSpc>
                          <a:spcPct val="100000"/>
                        </a:lnSpc>
                        <a:spcBef>
                          <a:spcPts val="1200"/>
                        </a:spcBef>
                        <a:spcAft>
                          <a:spcPts val="1200"/>
                        </a:spcAft>
                        <a:buNone/>
                      </a:pPr>
                      <a:r>
                        <a:rPr lang="en-US" sz="3000" b="1"/>
                        <a:t>61</a:t>
                      </a:r>
                      <a:endParaRPr sz="30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solidFill>
                  </a:tcPr>
                </a:tc>
                <a:tc>
                  <a:txBody>
                    <a:bodyPr/>
                    <a:lstStyle/>
                    <a:p>
                      <a:pPr marL="0" lvl="0" indent="0" algn="ctr" rtl="0">
                        <a:lnSpc>
                          <a:spcPct val="100000"/>
                        </a:lnSpc>
                        <a:spcBef>
                          <a:spcPts val="1200"/>
                        </a:spcBef>
                        <a:spcAft>
                          <a:spcPts val="1200"/>
                        </a:spcAft>
                        <a:buNone/>
                      </a:pPr>
                      <a:r>
                        <a:rPr lang="en-US" sz="3000" b="1"/>
                        <a:t>62</a:t>
                      </a:r>
                      <a:endParaRPr sz="30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solidFill>
                  </a:tcPr>
                </a:tc>
                <a:tc>
                  <a:txBody>
                    <a:bodyPr/>
                    <a:lstStyle/>
                    <a:p>
                      <a:pPr marL="0" lvl="0" indent="0" algn="ctr" rtl="0">
                        <a:lnSpc>
                          <a:spcPct val="100000"/>
                        </a:lnSpc>
                        <a:spcBef>
                          <a:spcPts val="1200"/>
                        </a:spcBef>
                        <a:spcAft>
                          <a:spcPts val="1200"/>
                        </a:spcAft>
                        <a:buNone/>
                      </a:pPr>
                      <a:r>
                        <a:rPr lang="en-US" sz="3000" b="1"/>
                        <a:t>69</a:t>
                      </a:r>
                      <a:endParaRPr sz="30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725025">
                <a:tc>
                  <a:txBody>
                    <a:bodyPr/>
                    <a:lstStyle/>
                    <a:p>
                      <a:pPr marL="0" lvl="0" indent="0" algn="ctr" rtl="0">
                        <a:lnSpc>
                          <a:spcPct val="100000"/>
                        </a:lnSpc>
                        <a:spcBef>
                          <a:spcPts val="1200"/>
                        </a:spcBef>
                        <a:spcAft>
                          <a:spcPts val="1200"/>
                        </a:spcAft>
                        <a:buNone/>
                      </a:pPr>
                      <a:r>
                        <a:rPr lang="en-US" sz="2800" b="1"/>
                        <a:t>Transcriber/ braillist</a:t>
                      </a:r>
                      <a:endParaRPr sz="28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19</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12</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27</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11</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4</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25025">
                <a:tc>
                  <a:txBody>
                    <a:bodyPr/>
                    <a:lstStyle/>
                    <a:p>
                      <a:pPr marL="0" lvl="0" indent="0" algn="ctr" rtl="0">
                        <a:lnSpc>
                          <a:spcPct val="100000"/>
                        </a:lnSpc>
                        <a:spcBef>
                          <a:spcPts val="1200"/>
                        </a:spcBef>
                        <a:spcAft>
                          <a:spcPts val="1200"/>
                        </a:spcAft>
                        <a:buNone/>
                      </a:pPr>
                      <a:r>
                        <a:rPr lang="en-US" sz="2800" b="1"/>
                        <a:t>Alternative media specialist</a:t>
                      </a:r>
                      <a:endParaRPr sz="28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14</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14</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12</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12</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11</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725025">
                <a:tc>
                  <a:txBody>
                    <a:bodyPr/>
                    <a:lstStyle/>
                    <a:p>
                      <a:pPr marL="0" lvl="0" indent="0" algn="ctr" rtl="0">
                        <a:lnSpc>
                          <a:spcPct val="100000"/>
                        </a:lnSpc>
                        <a:spcBef>
                          <a:spcPts val="1200"/>
                        </a:spcBef>
                        <a:spcAft>
                          <a:spcPts val="1200"/>
                        </a:spcAft>
                        <a:buNone/>
                      </a:pPr>
                      <a:r>
                        <a:rPr lang="en-US" sz="2800" b="1"/>
                        <a:t>GenEd Teacher</a:t>
                      </a:r>
                      <a:endParaRPr sz="28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32</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10</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18</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27</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13</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725025">
                <a:tc>
                  <a:txBody>
                    <a:bodyPr/>
                    <a:lstStyle/>
                    <a:p>
                      <a:pPr marL="0" lvl="0" indent="0" algn="ctr" rtl="0">
                        <a:lnSpc>
                          <a:spcPct val="100000"/>
                        </a:lnSpc>
                        <a:spcBef>
                          <a:spcPts val="1200"/>
                        </a:spcBef>
                        <a:spcAft>
                          <a:spcPts val="1200"/>
                        </a:spcAft>
                        <a:buNone/>
                      </a:pPr>
                      <a:r>
                        <a:rPr lang="en-US" sz="2800" b="1"/>
                        <a:t>SPED Teacher</a:t>
                      </a:r>
                      <a:endParaRPr sz="2800" b="1"/>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35</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17</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23</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30</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000"/>
                        <a:t>21</a:t>
                      </a:r>
                      <a:endParaRPr sz="300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833300">
                <a:tc>
                  <a:txBody>
                    <a:bodyPr/>
                    <a:lstStyle/>
                    <a:p>
                      <a:pPr marL="0" lvl="0" indent="0" algn="l" rtl="0">
                        <a:lnSpc>
                          <a:spcPct val="100000"/>
                        </a:lnSpc>
                        <a:spcBef>
                          <a:spcPts val="0"/>
                        </a:spcBef>
                        <a:spcAft>
                          <a:spcPts val="0"/>
                        </a:spcAft>
                        <a:buNone/>
                      </a:pPr>
                      <a:r>
                        <a:rPr lang="en-US" sz="2400">
                          <a:solidFill>
                            <a:schemeClr val="lt1"/>
                          </a:solidFill>
                        </a:rPr>
                        <a:t>n/a</a:t>
                      </a:r>
                      <a:endParaRPr sz="2400">
                        <a:solidFill>
                          <a:schemeClr val="lt1"/>
                        </a:solidFill>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2400">
                          <a:solidFill>
                            <a:schemeClr val="lt1"/>
                          </a:solidFill>
                        </a:rPr>
                        <a:t>n/a</a:t>
                      </a:r>
                      <a:endParaRPr sz="3000">
                        <a:solidFill>
                          <a:schemeClr val="lt1"/>
                        </a:solidFill>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2400">
                          <a:solidFill>
                            <a:schemeClr val="lt1"/>
                          </a:solidFill>
                        </a:rPr>
                        <a:t>n/a</a:t>
                      </a:r>
                      <a:endParaRPr sz="3000">
                        <a:solidFill>
                          <a:schemeClr val="lt1"/>
                        </a:solidFill>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2400">
                          <a:solidFill>
                            <a:schemeClr val="lt1"/>
                          </a:solidFill>
                        </a:rPr>
                        <a:t>n/a</a:t>
                      </a:r>
                      <a:endParaRPr sz="3000">
                        <a:solidFill>
                          <a:schemeClr val="lt1"/>
                        </a:solidFill>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2400">
                          <a:solidFill>
                            <a:schemeClr val="lt1"/>
                          </a:solidFill>
                        </a:rPr>
                        <a:t>n/a</a:t>
                      </a:r>
                      <a:endParaRPr sz="3000">
                        <a:solidFill>
                          <a:schemeClr val="lt1"/>
                        </a:solidFill>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2900" b="1" dirty="0"/>
                        <a:t>CATIS </a:t>
                      </a:r>
                      <a:r>
                        <a:rPr lang="en-US" sz="2900" dirty="0"/>
                        <a:t>13</a:t>
                      </a:r>
                      <a:endParaRPr sz="2900" dirty="0"/>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1"/>
          <p:cNvSpPr txBox="1">
            <a:spLocks noGrp="1"/>
          </p:cNvSpPr>
          <p:nvPr>
            <p:ph type="title"/>
          </p:nvPr>
        </p:nvSpPr>
        <p:spPr>
          <a:xfrm>
            <a:off x="-5719650" y="1588050"/>
            <a:ext cx="4236600" cy="3040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How is Time Documented?</a:t>
            </a:r>
            <a:endParaRPr dirty="0"/>
          </a:p>
        </p:txBody>
      </p:sp>
      <p:pic>
        <p:nvPicPr>
          <p:cNvPr id="391" name="Google Shape;391;p61" descr="Documentation of digital AIM acquire time bar graph. The highest response was no document of time at 32%, followed by submitting a formal time log to their employer at 29%, and on the student’s IEP and allotted time on schedule both had 26%. "/>
          <p:cNvPicPr preferRelativeResize="0"/>
          <p:nvPr/>
        </p:nvPicPr>
        <p:blipFill>
          <a:blip r:embed="rId3">
            <a:alphaModFix/>
          </a:blip>
          <a:stretch>
            <a:fillRect/>
          </a:stretch>
        </p:blipFill>
        <p:spPr>
          <a:xfrm>
            <a:off x="265513" y="110100"/>
            <a:ext cx="11660974" cy="6637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2" descr="Acquired Time Reflected on IEP pie chart."/>
          <p:cNvSpPr txBox="1">
            <a:spLocks noGrp="1"/>
          </p:cNvSpPr>
          <p:nvPr>
            <p:ph type="title"/>
          </p:nvPr>
        </p:nvSpPr>
        <p:spPr>
          <a:xfrm>
            <a:off x="838204" y="0"/>
            <a:ext cx="10515600" cy="1325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Acquired Time Reflected on IEP</a:t>
            </a:r>
            <a:endParaRPr dirty="0"/>
          </a:p>
        </p:txBody>
      </p:sp>
      <p:pic>
        <p:nvPicPr>
          <p:cNvPr id="398" name="Google Shape;398;p62" descr=" Aquired time reflected on IEP pie chart. 21.43% of participants believe the time is accurately reflected, 28.57% think they need less tim, and half of the respondents indicated that more time is needed than is documented on their students IEP.&#10;"/>
          <p:cNvPicPr preferRelativeResize="0"/>
          <p:nvPr/>
        </p:nvPicPr>
        <p:blipFill>
          <a:blip r:embed="rId3">
            <a:alphaModFix/>
          </a:blip>
          <a:stretch>
            <a:fillRect/>
          </a:stretch>
        </p:blipFill>
        <p:spPr>
          <a:xfrm>
            <a:off x="1692052" y="938375"/>
            <a:ext cx="8648349" cy="5614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3"/>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Types of Materials</a:t>
            </a:r>
            <a:endParaRPr dirty="0"/>
          </a:p>
        </p:txBody>
      </p:sp>
      <p:graphicFrame>
        <p:nvGraphicFramePr>
          <p:cNvPr id="405" name="Google Shape;405;p63" descr="Types of Materials table"/>
          <p:cNvGraphicFramePr/>
          <p:nvPr>
            <p:extLst>
              <p:ext uri="{D42A27DB-BD31-4B8C-83A1-F6EECF244321}">
                <p14:modId xmlns:p14="http://schemas.microsoft.com/office/powerpoint/2010/main" val="150322459"/>
              </p:ext>
            </p:extLst>
          </p:nvPr>
        </p:nvGraphicFramePr>
        <p:xfrm>
          <a:off x="1313513" y="1247425"/>
          <a:ext cx="9564975" cy="5074740"/>
        </p:xfrm>
        <a:graphic>
          <a:graphicData uri="http://schemas.openxmlformats.org/drawingml/2006/table">
            <a:tbl>
              <a:tblPr firstRow="1">
                <a:noFill/>
                <a:tableStyleId>{75004280-3913-4E20-9118-CC14AD3301F7}</a:tableStyleId>
              </a:tblPr>
              <a:tblGrid>
                <a:gridCol w="3807425">
                  <a:extLst>
                    <a:ext uri="{9D8B030D-6E8A-4147-A177-3AD203B41FA5}">
                      <a16:colId xmlns:a16="http://schemas.microsoft.com/office/drawing/2014/main" val="20000"/>
                    </a:ext>
                  </a:extLst>
                </a:gridCol>
                <a:gridCol w="5757550">
                  <a:extLst>
                    <a:ext uri="{9D8B030D-6E8A-4147-A177-3AD203B41FA5}">
                      <a16:colId xmlns:a16="http://schemas.microsoft.com/office/drawing/2014/main" val="20001"/>
                    </a:ext>
                  </a:extLst>
                </a:gridCol>
              </a:tblGrid>
              <a:tr h="611125">
                <a:tc>
                  <a:txBody>
                    <a:bodyPr/>
                    <a:lstStyle/>
                    <a:p>
                      <a:pPr marL="0" lvl="0" indent="0" algn="ctr" rtl="0">
                        <a:spcBef>
                          <a:spcPts val="0"/>
                        </a:spcBef>
                        <a:spcAft>
                          <a:spcPts val="0"/>
                        </a:spcAft>
                        <a:buNone/>
                      </a:pPr>
                      <a:r>
                        <a:rPr lang="en-US" sz="2900" b="1"/>
                        <a:t>Theme</a:t>
                      </a:r>
                      <a:endParaRPr sz="2900" b="1"/>
                    </a:p>
                  </a:txBody>
                  <a:tcPr marL="91425" marR="91425" marT="91425" marB="91425">
                    <a:solidFill>
                      <a:srgbClr val="E8EBF5"/>
                    </a:solidFill>
                  </a:tcPr>
                </a:tc>
                <a:tc>
                  <a:txBody>
                    <a:bodyPr/>
                    <a:lstStyle/>
                    <a:p>
                      <a:pPr marL="0" lvl="0" indent="0" algn="ctr" rtl="0">
                        <a:spcBef>
                          <a:spcPts val="0"/>
                        </a:spcBef>
                        <a:spcAft>
                          <a:spcPts val="0"/>
                        </a:spcAft>
                        <a:buNone/>
                      </a:pPr>
                      <a:r>
                        <a:rPr lang="en-US" sz="2900" b="1"/>
                        <a:t>Break down</a:t>
                      </a:r>
                      <a:endParaRPr sz="2900" b="1"/>
                    </a:p>
                  </a:txBody>
                  <a:tcPr marL="91425" marR="91425" marT="91425" marB="91425">
                    <a:solidFill>
                      <a:srgbClr val="E8EBF5"/>
                    </a:solidFill>
                  </a:tcPr>
                </a:tc>
                <a:extLst>
                  <a:ext uri="{0D108BD9-81ED-4DB2-BD59-A6C34878D82A}">
                    <a16:rowId xmlns:a16="http://schemas.microsoft.com/office/drawing/2014/main" val="10000"/>
                  </a:ext>
                </a:extLst>
              </a:tr>
              <a:tr h="1024075">
                <a:tc>
                  <a:txBody>
                    <a:bodyPr/>
                    <a:lstStyle/>
                    <a:p>
                      <a:pPr marL="0" lvl="0" indent="0" algn="l" rtl="0">
                        <a:spcBef>
                          <a:spcPts val="0"/>
                        </a:spcBef>
                        <a:spcAft>
                          <a:spcPts val="0"/>
                        </a:spcAft>
                        <a:buNone/>
                      </a:pPr>
                      <a:r>
                        <a:rPr lang="en-US" sz="2900"/>
                        <a:t>Printed Materials</a:t>
                      </a:r>
                      <a:endParaRPr sz="2900"/>
                    </a:p>
                  </a:txBody>
                  <a:tcPr marL="91425" marR="91425" marT="91425" marB="91425"/>
                </a:tc>
                <a:tc>
                  <a:txBody>
                    <a:bodyPr/>
                    <a:lstStyle/>
                    <a:p>
                      <a:pPr marL="457200" lvl="0" indent="-412750" algn="l" rtl="0">
                        <a:spcBef>
                          <a:spcPts val="0"/>
                        </a:spcBef>
                        <a:spcAft>
                          <a:spcPts val="0"/>
                        </a:spcAft>
                        <a:buSzPts val="2900"/>
                        <a:buChar char="●"/>
                      </a:pPr>
                      <a:r>
                        <a:rPr lang="en-US" sz="2900"/>
                        <a:t>Worksheets 42%</a:t>
                      </a:r>
                      <a:endParaRPr sz="2900"/>
                    </a:p>
                    <a:p>
                      <a:pPr marL="457200" lvl="0" indent="-412750" algn="l" rtl="0">
                        <a:spcBef>
                          <a:spcPts val="0"/>
                        </a:spcBef>
                        <a:spcAft>
                          <a:spcPts val="0"/>
                        </a:spcAft>
                        <a:buSzPts val="2900"/>
                        <a:buChar char="●"/>
                      </a:pPr>
                      <a:r>
                        <a:rPr lang="en-US" sz="2900"/>
                        <a:t>teacher-made materials 19%</a:t>
                      </a:r>
                      <a:endParaRPr sz="2900"/>
                    </a:p>
                  </a:txBody>
                  <a:tcPr marL="91425" marR="91425" marT="91425" marB="91425"/>
                </a:tc>
                <a:extLst>
                  <a:ext uri="{0D108BD9-81ED-4DB2-BD59-A6C34878D82A}">
                    <a16:rowId xmlns:a16="http://schemas.microsoft.com/office/drawing/2014/main" val="10001"/>
                  </a:ext>
                </a:extLst>
              </a:tr>
              <a:tr h="1024075">
                <a:tc>
                  <a:txBody>
                    <a:bodyPr/>
                    <a:lstStyle/>
                    <a:p>
                      <a:pPr marL="0" lvl="0" indent="0" algn="l" rtl="0">
                        <a:spcBef>
                          <a:spcPts val="0"/>
                        </a:spcBef>
                        <a:spcAft>
                          <a:spcPts val="0"/>
                        </a:spcAft>
                        <a:buNone/>
                      </a:pPr>
                      <a:r>
                        <a:rPr lang="en-US" sz="2900"/>
                        <a:t>Books</a:t>
                      </a:r>
                      <a:endParaRPr sz="2900"/>
                    </a:p>
                  </a:txBody>
                  <a:tcPr marL="91425" marR="91425" marT="91425" marB="91425"/>
                </a:tc>
                <a:tc>
                  <a:txBody>
                    <a:bodyPr/>
                    <a:lstStyle/>
                    <a:p>
                      <a:pPr marL="457200" lvl="0" indent="-412750" algn="l" rtl="0">
                        <a:spcBef>
                          <a:spcPts val="0"/>
                        </a:spcBef>
                        <a:spcAft>
                          <a:spcPts val="0"/>
                        </a:spcAft>
                        <a:buSzPts val="2900"/>
                        <a:buChar char="●"/>
                      </a:pPr>
                      <a:r>
                        <a:rPr lang="en-US" sz="2900"/>
                        <a:t>Novels 64%</a:t>
                      </a:r>
                      <a:endParaRPr sz="2900"/>
                    </a:p>
                    <a:p>
                      <a:pPr marL="457200" lvl="0" indent="-412750" algn="l" rtl="0">
                        <a:spcBef>
                          <a:spcPts val="0"/>
                        </a:spcBef>
                        <a:spcAft>
                          <a:spcPts val="0"/>
                        </a:spcAft>
                        <a:buSzPts val="2900"/>
                        <a:buChar char="●"/>
                      </a:pPr>
                      <a:r>
                        <a:rPr lang="en-US" sz="2900"/>
                        <a:t>Textbooks 36%</a:t>
                      </a:r>
                      <a:endParaRPr sz="2900"/>
                    </a:p>
                  </a:txBody>
                  <a:tcPr marL="91425" marR="91425" marT="91425" marB="91425"/>
                </a:tc>
                <a:extLst>
                  <a:ext uri="{0D108BD9-81ED-4DB2-BD59-A6C34878D82A}">
                    <a16:rowId xmlns:a16="http://schemas.microsoft.com/office/drawing/2014/main" val="10002"/>
                  </a:ext>
                </a:extLst>
              </a:tr>
              <a:tr h="1024075">
                <a:tc>
                  <a:txBody>
                    <a:bodyPr/>
                    <a:lstStyle/>
                    <a:p>
                      <a:pPr marL="0" lvl="0" indent="0" algn="l" rtl="0">
                        <a:spcBef>
                          <a:spcPts val="0"/>
                        </a:spcBef>
                        <a:spcAft>
                          <a:spcPts val="0"/>
                        </a:spcAft>
                        <a:buNone/>
                      </a:pPr>
                      <a:r>
                        <a:rPr lang="en-US" sz="2900"/>
                        <a:t>Digital documents</a:t>
                      </a:r>
                      <a:endParaRPr sz="2900"/>
                    </a:p>
                  </a:txBody>
                  <a:tcPr marL="91425" marR="91425" marT="91425" marB="91425"/>
                </a:tc>
                <a:tc>
                  <a:txBody>
                    <a:bodyPr/>
                    <a:lstStyle/>
                    <a:p>
                      <a:pPr marL="457200" lvl="0" indent="-412750" algn="l" rtl="0">
                        <a:spcBef>
                          <a:spcPts val="0"/>
                        </a:spcBef>
                        <a:spcAft>
                          <a:spcPts val="0"/>
                        </a:spcAft>
                        <a:buSzPts val="2900"/>
                        <a:buChar char="●"/>
                      </a:pPr>
                      <a:r>
                        <a:rPr lang="en-US" sz="2900"/>
                        <a:t>PDFs 22%</a:t>
                      </a:r>
                      <a:endParaRPr sz="2900"/>
                    </a:p>
                    <a:p>
                      <a:pPr marL="457200" lvl="0" indent="-412750" algn="l" rtl="0">
                        <a:spcBef>
                          <a:spcPts val="0"/>
                        </a:spcBef>
                        <a:spcAft>
                          <a:spcPts val="0"/>
                        </a:spcAft>
                        <a:buSzPts val="2900"/>
                        <a:buChar char="●"/>
                      </a:pPr>
                      <a:r>
                        <a:rPr lang="en-US" sz="2900"/>
                        <a:t>PowerPoint 20%</a:t>
                      </a:r>
                      <a:endParaRPr sz="2900"/>
                    </a:p>
                  </a:txBody>
                  <a:tcPr marL="91425" marR="91425" marT="91425" marB="91425"/>
                </a:tc>
                <a:extLst>
                  <a:ext uri="{0D108BD9-81ED-4DB2-BD59-A6C34878D82A}">
                    <a16:rowId xmlns:a16="http://schemas.microsoft.com/office/drawing/2014/main" val="10003"/>
                  </a:ext>
                </a:extLst>
              </a:tr>
              <a:tr h="611125">
                <a:tc>
                  <a:txBody>
                    <a:bodyPr/>
                    <a:lstStyle/>
                    <a:p>
                      <a:pPr marL="0" lvl="0" indent="0" algn="l" rtl="0">
                        <a:spcBef>
                          <a:spcPts val="0"/>
                        </a:spcBef>
                        <a:spcAft>
                          <a:spcPts val="0"/>
                        </a:spcAft>
                        <a:buNone/>
                      </a:pPr>
                      <a:r>
                        <a:rPr lang="en-US" sz="2900"/>
                        <a:t>Core Curriculum</a:t>
                      </a:r>
                      <a:endParaRPr sz="2900"/>
                    </a:p>
                  </a:txBody>
                  <a:tcPr marL="91425" marR="91425" marT="91425" marB="91425"/>
                </a:tc>
                <a:tc>
                  <a:txBody>
                    <a:bodyPr/>
                    <a:lstStyle/>
                    <a:p>
                      <a:pPr marL="457200" lvl="0" indent="-412750" algn="l" rtl="0">
                        <a:spcBef>
                          <a:spcPts val="0"/>
                        </a:spcBef>
                        <a:spcAft>
                          <a:spcPts val="0"/>
                        </a:spcAft>
                        <a:buSzPts val="2900"/>
                        <a:buChar char="●"/>
                      </a:pPr>
                      <a:r>
                        <a:rPr lang="en-US" sz="2900"/>
                        <a:t>Math 38%</a:t>
                      </a:r>
                      <a:endParaRPr sz="2900"/>
                    </a:p>
                  </a:txBody>
                  <a:tcPr marL="91425" marR="91425" marT="91425" marB="91425"/>
                </a:tc>
                <a:extLst>
                  <a:ext uri="{0D108BD9-81ED-4DB2-BD59-A6C34878D82A}">
                    <a16:rowId xmlns:a16="http://schemas.microsoft.com/office/drawing/2014/main" val="10004"/>
                  </a:ext>
                </a:extLst>
              </a:tr>
              <a:tr h="611125">
                <a:tc>
                  <a:txBody>
                    <a:bodyPr/>
                    <a:lstStyle/>
                    <a:p>
                      <a:pPr marL="0" lvl="0" indent="0" algn="l" rtl="0">
                        <a:spcBef>
                          <a:spcPts val="0"/>
                        </a:spcBef>
                        <a:spcAft>
                          <a:spcPts val="0"/>
                        </a:spcAft>
                        <a:buNone/>
                      </a:pPr>
                      <a:r>
                        <a:rPr lang="en-US" sz="2900"/>
                        <a:t>Visuals</a:t>
                      </a:r>
                      <a:endParaRPr sz="2900"/>
                    </a:p>
                  </a:txBody>
                  <a:tcPr marL="91425" marR="91425" marT="91425" marB="91425"/>
                </a:tc>
                <a:tc>
                  <a:txBody>
                    <a:bodyPr/>
                    <a:lstStyle/>
                    <a:p>
                      <a:pPr marL="457200" lvl="0" indent="-412750" algn="l" rtl="0">
                        <a:spcBef>
                          <a:spcPts val="0"/>
                        </a:spcBef>
                        <a:spcAft>
                          <a:spcPts val="0"/>
                        </a:spcAft>
                        <a:buSzPts val="2900"/>
                        <a:buChar char="●"/>
                      </a:pPr>
                      <a:r>
                        <a:rPr lang="en-US" sz="2900" dirty="0"/>
                        <a:t>Maps 29%</a:t>
                      </a:r>
                      <a:endParaRPr sz="2900" dirty="0"/>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4"/>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Barriers</a:t>
            </a:r>
            <a:endParaRPr dirty="0"/>
          </a:p>
        </p:txBody>
      </p:sp>
      <p:sp>
        <p:nvSpPr>
          <p:cNvPr id="412" name="Google Shape;412;p64"/>
          <p:cNvSpPr txBox="1">
            <a:spLocks noGrp="1"/>
          </p:cNvSpPr>
          <p:nvPr>
            <p:ph type="body" idx="1"/>
          </p:nvPr>
        </p:nvSpPr>
        <p:spPr>
          <a:xfrm>
            <a:off x="838200" y="1519825"/>
            <a:ext cx="10515600" cy="4929000"/>
          </a:xfrm>
          <a:prstGeom prst="rect">
            <a:avLst/>
          </a:prstGeom>
        </p:spPr>
        <p:txBody>
          <a:bodyPr spcFirstLastPara="1" wrap="square" lIns="91425" tIns="45700" rIns="91425" bIns="45700" anchor="t" anchorCtr="0">
            <a:normAutofit/>
          </a:bodyPr>
          <a:lstStyle/>
          <a:p>
            <a:pPr marL="457200" lvl="0" indent="-520700" algn="l" rtl="0">
              <a:spcBef>
                <a:spcPts val="1001"/>
              </a:spcBef>
              <a:spcAft>
                <a:spcPts val="0"/>
              </a:spcAft>
              <a:buSzPts val="4600"/>
              <a:buChar char="●"/>
            </a:pPr>
            <a:r>
              <a:rPr lang="en-US" sz="4600" dirty="0"/>
              <a:t>Lack of time during workday</a:t>
            </a:r>
            <a:endParaRPr sz="4600" dirty="0"/>
          </a:p>
          <a:p>
            <a:pPr marL="457200" lvl="0" indent="-520700" algn="l" rtl="0">
              <a:spcBef>
                <a:spcPts val="0"/>
              </a:spcBef>
              <a:spcAft>
                <a:spcPts val="0"/>
              </a:spcAft>
              <a:buSzPts val="4600"/>
              <a:buChar char="●"/>
            </a:pPr>
            <a:r>
              <a:rPr lang="en-US" sz="4600" dirty="0"/>
              <a:t>Obtaining work from teachers</a:t>
            </a:r>
            <a:endParaRPr sz="4600" dirty="0"/>
          </a:p>
          <a:p>
            <a:pPr marL="457200" lvl="0" indent="-520700" algn="l" rtl="0">
              <a:spcBef>
                <a:spcPts val="0"/>
              </a:spcBef>
              <a:spcAft>
                <a:spcPts val="0"/>
              </a:spcAft>
              <a:buSzPts val="4600"/>
              <a:buChar char="●"/>
            </a:pPr>
            <a:r>
              <a:rPr lang="en-US" sz="4600" dirty="0"/>
              <a:t>Inefficient process</a:t>
            </a:r>
            <a:endParaRPr sz="4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002060"/>
              </a:buClr>
              <a:buSzPts val="2800"/>
              <a:buFont typeface="Arial"/>
              <a:buNone/>
            </a:pPr>
            <a:r>
              <a:rPr lang="en-US" sz="6600" dirty="0">
                <a:solidFill>
                  <a:srgbClr val="002060"/>
                </a:solidFill>
              </a:rPr>
              <a:t>Overarching Question</a:t>
            </a:r>
            <a:endParaRPr dirty="0"/>
          </a:p>
        </p:txBody>
      </p:sp>
      <p:sp>
        <p:nvSpPr>
          <p:cNvPr id="163" name="Google Shape;163;p29"/>
          <p:cNvSpPr txBox="1">
            <a:spLocks noGrp="1"/>
          </p:cNvSpPr>
          <p:nvPr>
            <p:ph type="body" idx="1"/>
          </p:nvPr>
        </p:nvSpPr>
        <p:spPr>
          <a:xfrm>
            <a:off x="415600" y="2423159"/>
            <a:ext cx="11360800" cy="3165753"/>
          </a:xfrm>
          <a:prstGeom prst="rect">
            <a:avLst/>
          </a:prstGeom>
          <a:noFill/>
          <a:ln>
            <a:noFill/>
          </a:ln>
        </p:spPr>
        <p:txBody>
          <a:bodyPr spcFirstLastPara="1" wrap="square" lIns="91425" tIns="91425" rIns="91425" bIns="91425" anchor="t" anchorCtr="0">
            <a:normAutofit/>
          </a:bodyPr>
          <a:lstStyle/>
          <a:p>
            <a:pPr marL="152401" lvl="0" indent="0" algn="l" rtl="0">
              <a:lnSpc>
                <a:spcPct val="150000"/>
              </a:lnSpc>
              <a:spcBef>
                <a:spcPts val="0"/>
              </a:spcBef>
              <a:spcAft>
                <a:spcPts val="0"/>
              </a:spcAft>
              <a:buClr>
                <a:schemeClr val="dk1"/>
              </a:buClr>
              <a:buSzPts val="1800"/>
              <a:buNone/>
            </a:pPr>
            <a:r>
              <a:rPr lang="en-US" sz="3600" dirty="0">
                <a:latin typeface="Arial"/>
                <a:ea typeface="Arial"/>
                <a:cs typeface="Arial"/>
                <a:sym typeface="Arial"/>
              </a:rPr>
              <a:t>How are TVIs utilizing technology to acquire digital AIM for K–12 students with visual impairments in the United States? </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5"/>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Summary of Tech Pro. Results</a:t>
            </a:r>
            <a:endParaRPr dirty="0"/>
          </a:p>
        </p:txBody>
      </p:sp>
      <p:sp>
        <p:nvSpPr>
          <p:cNvPr id="419" name="Google Shape;419;p65"/>
          <p:cNvSpPr txBox="1">
            <a:spLocks noGrp="1"/>
          </p:cNvSpPr>
          <p:nvPr>
            <p:ph type="body" idx="1"/>
          </p:nvPr>
        </p:nvSpPr>
        <p:spPr>
          <a:xfrm>
            <a:off x="838200" y="1246950"/>
            <a:ext cx="10515600" cy="5202000"/>
          </a:xfrm>
          <a:prstGeom prst="rect">
            <a:avLst/>
          </a:prstGeom>
        </p:spPr>
        <p:txBody>
          <a:bodyPr spcFirstLastPara="1" wrap="square" lIns="91425" tIns="45700" rIns="91425" bIns="45700" anchor="t" anchorCtr="0">
            <a:normAutofit fontScale="92500" lnSpcReduction="20000"/>
          </a:bodyPr>
          <a:lstStyle/>
          <a:p>
            <a:pPr marL="457200" lvl="0" indent="-504666" algn="l" rtl="0">
              <a:spcBef>
                <a:spcPts val="1001"/>
              </a:spcBef>
              <a:spcAft>
                <a:spcPts val="0"/>
              </a:spcAft>
              <a:buSzPct val="100000"/>
              <a:buChar char="●"/>
            </a:pPr>
            <a:r>
              <a:rPr lang="en-US" sz="4700" b="1" dirty="0"/>
              <a:t>Highest Areas</a:t>
            </a:r>
            <a:endParaRPr sz="4700" b="1" dirty="0"/>
          </a:p>
          <a:p>
            <a:pPr marL="914400" lvl="1" indent="-440055" algn="l" rtl="0">
              <a:spcBef>
                <a:spcPts val="0"/>
              </a:spcBef>
              <a:spcAft>
                <a:spcPts val="0"/>
              </a:spcAft>
              <a:buSzPct val="100000"/>
              <a:buChar char="○"/>
            </a:pPr>
            <a:r>
              <a:rPr lang="en-US" dirty="0"/>
              <a:t>Teaching students to increase access to writing </a:t>
            </a:r>
            <a:endParaRPr dirty="0"/>
          </a:p>
          <a:p>
            <a:pPr marL="914400" lvl="1" indent="-440055" algn="l" rtl="0">
              <a:spcBef>
                <a:spcPts val="0"/>
              </a:spcBef>
              <a:spcAft>
                <a:spcPts val="0"/>
              </a:spcAft>
              <a:buSzPct val="100000"/>
              <a:buChar char="○"/>
            </a:pPr>
            <a:r>
              <a:rPr lang="en-US" dirty="0"/>
              <a:t>Using Google-based products</a:t>
            </a:r>
            <a:endParaRPr dirty="0"/>
          </a:p>
          <a:p>
            <a:pPr marL="457200" lvl="0" indent="-500687" algn="l" rtl="0">
              <a:spcBef>
                <a:spcPts val="0"/>
              </a:spcBef>
              <a:spcAft>
                <a:spcPts val="0"/>
              </a:spcAft>
              <a:buSzPct val="100000"/>
              <a:buChar char="●"/>
            </a:pPr>
            <a:r>
              <a:rPr lang="en-US" sz="4632" b="1" dirty="0"/>
              <a:t>Lowest Areas</a:t>
            </a:r>
            <a:endParaRPr sz="4632" b="1" dirty="0"/>
          </a:p>
          <a:p>
            <a:pPr marL="914400" lvl="0" indent="-440055" algn="l" rtl="0">
              <a:spcBef>
                <a:spcPts val="0"/>
              </a:spcBef>
              <a:spcAft>
                <a:spcPts val="0"/>
              </a:spcAft>
              <a:buSzPct val="100000"/>
              <a:buChar char="●"/>
            </a:pPr>
            <a:r>
              <a:rPr lang="en-US" dirty="0"/>
              <a:t>The history of developing AT devices and software</a:t>
            </a:r>
            <a:endParaRPr dirty="0"/>
          </a:p>
          <a:p>
            <a:pPr marL="914400" lvl="0" indent="-440055" algn="l" rtl="0">
              <a:spcBef>
                <a:spcPts val="0"/>
              </a:spcBef>
              <a:spcAft>
                <a:spcPts val="0"/>
              </a:spcAft>
              <a:buSzPct val="100000"/>
              <a:buChar char="●"/>
            </a:pPr>
            <a:r>
              <a:rPr lang="en-US" dirty="0"/>
              <a:t>Applying concepts of the WCAG</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6"/>
          <p:cNvSpPr txBox="1">
            <a:spLocks noGrp="1"/>
          </p:cNvSpPr>
          <p:nvPr>
            <p:ph type="title"/>
          </p:nvPr>
        </p:nvSpPr>
        <p:spPr>
          <a:xfrm>
            <a:off x="838200" y="194125"/>
            <a:ext cx="10824000" cy="1325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Overall Tech Pro Score Categories</a:t>
            </a:r>
            <a:endParaRPr dirty="0"/>
          </a:p>
        </p:txBody>
      </p:sp>
      <p:graphicFrame>
        <p:nvGraphicFramePr>
          <p:cNvPr id="426" name="Google Shape;426;p66" descr="Overall Tech Pro Score Categories table"/>
          <p:cNvGraphicFramePr/>
          <p:nvPr>
            <p:extLst>
              <p:ext uri="{D42A27DB-BD31-4B8C-83A1-F6EECF244321}">
                <p14:modId xmlns:p14="http://schemas.microsoft.com/office/powerpoint/2010/main" val="1947681662"/>
              </p:ext>
            </p:extLst>
          </p:nvPr>
        </p:nvGraphicFramePr>
        <p:xfrm>
          <a:off x="952500" y="1519850"/>
          <a:ext cx="10709725" cy="5114100"/>
        </p:xfrm>
        <a:graphic>
          <a:graphicData uri="http://schemas.openxmlformats.org/drawingml/2006/table">
            <a:tbl>
              <a:tblPr firstRow="1">
                <a:noFill/>
                <a:tableStyleId>{75004280-3913-4E20-9118-CC14AD3301F7}</a:tableStyleId>
              </a:tblPr>
              <a:tblGrid>
                <a:gridCol w="5820200">
                  <a:extLst>
                    <a:ext uri="{9D8B030D-6E8A-4147-A177-3AD203B41FA5}">
                      <a16:colId xmlns:a16="http://schemas.microsoft.com/office/drawing/2014/main" val="20000"/>
                    </a:ext>
                  </a:extLst>
                </a:gridCol>
                <a:gridCol w="2236400">
                  <a:extLst>
                    <a:ext uri="{9D8B030D-6E8A-4147-A177-3AD203B41FA5}">
                      <a16:colId xmlns:a16="http://schemas.microsoft.com/office/drawing/2014/main" val="20001"/>
                    </a:ext>
                  </a:extLst>
                </a:gridCol>
                <a:gridCol w="2653125">
                  <a:extLst>
                    <a:ext uri="{9D8B030D-6E8A-4147-A177-3AD203B41FA5}">
                      <a16:colId xmlns:a16="http://schemas.microsoft.com/office/drawing/2014/main" val="20002"/>
                    </a:ext>
                  </a:extLst>
                </a:gridCol>
              </a:tblGrid>
              <a:tr h="852350">
                <a:tc>
                  <a:txBody>
                    <a:bodyPr/>
                    <a:lstStyle/>
                    <a:p>
                      <a:pPr marL="0" lvl="0" indent="0" algn="ctr" rtl="0">
                        <a:lnSpc>
                          <a:spcPct val="100000"/>
                        </a:lnSpc>
                        <a:spcBef>
                          <a:spcPts val="0"/>
                        </a:spcBef>
                        <a:spcAft>
                          <a:spcPts val="0"/>
                        </a:spcAft>
                        <a:buNone/>
                      </a:pPr>
                      <a:r>
                        <a:rPr lang="en-US" sz="3600" b="1"/>
                        <a:t>Category</a:t>
                      </a:r>
                      <a:endParaRPr sz="3600" b="1"/>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DD4EA"/>
                    </a:solidFill>
                  </a:tcPr>
                </a:tc>
                <a:tc>
                  <a:txBody>
                    <a:bodyPr/>
                    <a:lstStyle/>
                    <a:p>
                      <a:pPr marL="0" lvl="0" indent="0" algn="ctr" rtl="0">
                        <a:lnSpc>
                          <a:spcPct val="100000"/>
                        </a:lnSpc>
                        <a:spcBef>
                          <a:spcPts val="1200"/>
                        </a:spcBef>
                        <a:spcAft>
                          <a:spcPts val="1200"/>
                        </a:spcAft>
                        <a:buNone/>
                      </a:pPr>
                      <a:r>
                        <a:rPr lang="en-US" sz="3600" b="1"/>
                        <a:t>n</a:t>
                      </a:r>
                      <a:endParaRPr sz="3600" b="1"/>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DD4EA"/>
                    </a:solidFill>
                  </a:tcPr>
                </a:tc>
                <a:tc>
                  <a:txBody>
                    <a:bodyPr/>
                    <a:lstStyle/>
                    <a:p>
                      <a:pPr marL="0" lvl="0" indent="0" algn="ctr" rtl="0">
                        <a:lnSpc>
                          <a:spcPct val="100000"/>
                        </a:lnSpc>
                        <a:spcBef>
                          <a:spcPts val="1200"/>
                        </a:spcBef>
                        <a:spcAft>
                          <a:spcPts val="1200"/>
                        </a:spcAft>
                        <a:buNone/>
                      </a:pPr>
                      <a:r>
                        <a:rPr lang="en-US" sz="3600" b="1"/>
                        <a:t>%</a:t>
                      </a:r>
                      <a:endParaRPr sz="3600" b="1"/>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DD4EA"/>
                    </a:solidFill>
                  </a:tcPr>
                </a:tc>
                <a:extLst>
                  <a:ext uri="{0D108BD9-81ED-4DB2-BD59-A6C34878D82A}">
                    <a16:rowId xmlns:a16="http://schemas.microsoft.com/office/drawing/2014/main" val="10000"/>
                  </a:ext>
                </a:extLst>
              </a:tr>
              <a:tr h="852350">
                <a:tc>
                  <a:txBody>
                    <a:bodyPr/>
                    <a:lstStyle/>
                    <a:p>
                      <a:pPr marL="0" lvl="0" indent="0" algn="l" rtl="0">
                        <a:lnSpc>
                          <a:spcPct val="100000"/>
                        </a:lnSpc>
                        <a:spcBef>
                          <a:spcPts val="1200"/>
                        </a:spcBef>
                        <a:spcAft>
                          <a:spcPts val="1200"/>
                        </a:spcAft>
                        <a:buNone/>
                      </a:pPr>
                      <a:r>
                        <a:rPr lang="en-US" sz="3600" b="1"/>
                        <a:t>No Experience</a:t>
                      </a:r>
                      <a:r>
                        <a:rPr lang="en-US" sz="3600"/>
                        <a:t> (0-12.9pt)</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0</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0.00%</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852350">
                <a:tc>
                  <a:txBody>
                    <a:bodyPr/>
                    <a:lstStyle/>
                    <a:p>
                      <a:pPr marL="0" lvl="0" indent="0" algn="l" rtl="0">
                        <a:lnSpc>
                          <a:spcPct val="100000"/>
                        </a:lnSpc>
                        <a:spcBef>
                          <a:spcPts val="1200"/>
                        </a:spcBef>
                        <a:spcAft>
                          <a:spcPts val="1200"/>
                        </a:spcAft>
                        <a:buNone/>
                      </a:pPr>
                      <a:r>
                        <a:rPr lang="en-US" sz="3600" b="1"/>
                        <a:t>Novice</a:t>
                      </a:r>
                      <a:r>
                        <a:rPr lang="en-US" sz="3600"/>
                        <a:t> (13-25.49pt)</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18</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16.82%</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852350">
                <a:tc>
                  <a:txBody>
                    <a:bodyPr/>
                    <a:lstStyle/>
                    <a:p>
                      <a:pPr marL="0" lvl="0" indent="0" algn="l" rtl="0">
                        <a:lnSpc>
                          <a:spcPct val="100000"/>
                        </a:lnSpc>
                        <a:spcBef>
                          <a:spcPts val="1200"/>
                        </a:spcBef>
                        <a:spcAft>
                          <a:spcPts val="1200"/>
                        </a:spcAft>
                        <a:buNone/>
                      </a:pPr>
                      <a:r>
                        <a:rPr lang="en-US" sz="3600" b="1"/>
                        <a:t>Basic</a:t>
                      </a:r>
                      <a:r>
                        <a:rPr lang="en-US" sz="3600"/>
                        <a:t> (25.5-37.9pt)</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63</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58.88%</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852350">
                <a:tc>
                  <a:txBody>
                    <a:bodyPr/>
                    <a:lstStyle/>
                    <a:p>
                      <a:pPr marL="0" lvl="0" indent="0" algn="l" rtl="0">
                        <a:lnSpc>
                          <a:spcPct val="100000"/>
                        </a:lnSpc>
                        <a:spcBef>
                          <a:spcPts val="1200"/>
                        </a:spcBef>
                        <a:spcAft>
                          <a:spcPts val="1200"/>
                        </a:spcAft>
                        <a:buNone/>
                      </a:pPr>
                      <a:r>
                        <a:rPr lang="en-US" sz="3600" b="1"/>
                        <a:t>Proficient </a:t>
                      </a:r>
                      <a:r>
                        <a:rPr lang="en-US" sz="3600"/>
                        <a:t>(38-49.9pt)</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25</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23.36%</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852350">
                <a:tc>
                  <a:txBody>
                    <a:bodyPr/>
                    <a:lstStyle/>
                    <a:p>
                      <a:pPr marL="0" lvl="0" indent="0" algn="l" rtl="0">
                        <a:lnSpc>
                          <a:spcPct val="100000"/>
                        </a:lnSpc>
                        <a:spcBef>
                          <a:spcPts val="1200"/>
                        </a:spcBef>
                        <a:spcAft>
                          <a:spcPts val="1200"/>
                        </a:spcAft>
                        <a:buNone/>
                      </a:pPr>
                      <a:r>
                        <a:rPr lang="en-US" sz="3600" b="1"/>
                        <a:t>Advance </a:t>
                      </a:r>
                      <a:r>
                        <a:rPr lang="en-US" sz="3600"/>
                        <a:t>(50pt)</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a:t>1</a:t>
                      </a:r>
                      <a:endParaRPr sz="360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lnSpc>
                          <a:spcPct val="100000"/>
                        </a:lnSpc>
                        <a:spcBef>
                          <a:spcPts val="1200"/>
                        </a:spcBef>
                        <a:spcAft>
                          <a:spcPts val="1200"/>
                        </a:spcAft>
                        <a:buNone/>
                      </a:pPr>
                      <a:r>
                        <a:rPr lang="en-US" sz="3600" dirty="0"/>
                        <a:t>0.93%</a:t>
                      </a:r>
                      <a:endParaRPr sz="3600" dirty="0"/>
                    </a:p>
                  </a:txBody>
                  <a:tcPr marL="68575" marR="6857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7"/>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Average Rubric Score</a:t>
            </a:r>
            <a:endParaRPr dirty="0"/>
          </a:p>
        </p:txBody>
      </p:sp>
      <p:sp>
        <p:nvSpPr>
          <p:cNvPr id="433" name="Google Shape;433;p67"/>
          <p:cNvSpPr txBox="1">
            <a:spLocks noGrp="1"/>
          </p:cNvSpPr>
          <p:nvPr>
            <p:ph type="body" idx="1"/>
          </p:nvPr>
        </p:nvSpPr>
        <p:spPr>
          <a:xfrm>
            <a:off x="838200" y="1519825"/>
            <a:ext cx="10515600" cy="4929000"/>
          </a:xfrm>
          <a:prstGeom prst="rect">
            <a:avLst/>
          </a:prstGeom>
        </p:spPr>
        <p:txBody>
          <a:bodyPr spcFirstLastPara="1" wrap="square" lIns="91425" tIns="45700" rIns="91425" bIns="45700" anchor="t" anchorCtr="0">
            <a:normAutofit/>
          </a:bodyPr>
          <a:lstStyle/>
          <a:p>
            <a:pPr marL="457200" lvl="0" indent="-501650" algn="l" rtl="0">
              <a:spcBef>
                <a:spcPts val="1001"/>
              </a:spcBef>
              <a:spcAft>
                <a:spcPts val="0"/>
              </a:spcAft>
              <a:buSzPts val="4300"/>
              <a:buChar char="●"/>
            </a:pPr>
            <a:r>
              <a:rPr lang="en-US" sz="4300" dirty="0"/>
              <a:t>Presentation</a:t>
            </a:r>
            <a:endParaRPr sz="4300" dirty="0"/>
          </a:p>
          <a:p>
            <a:pPr marL="914400" lvl="1" indent="-501650" algn="l" rtl="0">
              <a:spcBef>
                <a:spcPts val="0"/>
              </a:spcBef>
              <a:spcAft>
                <a:spcPts val="0"/>
              </a:spcAft>
              <a:buSzPts val="4300"/>
              <a:buChar char="○"/>
            </a:pPr>
            <a:r>
              <a:rPr lang="en-US" sz="4300" dirty="0"/>
              <a:t> 28.45 points = Low quality (51%-75%) </a:t>
            </a:r>
            <a:endParaRPr sz="4300" dirty="0"/>
          </a:p>
          <a:p>
            <a:pPr marL="457200" lvl="0" indent="-501650" algn="l" rtl="0">
              <a:spcBef>
                <a:spcPts val="0"/>
              </a:spcBef>
              <a:spcAft>
                <a:spcPts val="0"/>
              </a:spcAft>
              <a:buSzPts val="4300"/>
              <a:buChar char="●"/>
            </a:pPr>
            <a:r>
              <a:rPr lang="en-US" sz="4300" dirty="0"/>
              <a:t>Worksheet</a:t>
            </a:r>
            <a:endParaRPr sz="4300" dirty="0"/>
          </a:p>
          <a:p>
            <a:pPr marL="914400" lvl="1" indent="-501650" algn="l" rtl="0">
              <a:spcBef>
                <a:spcPts val="0"/>
              </a:spcBef>
              <a:spcAft>
                <a:spcPts val="0"/>
              </a:spcAft>
              <a:buSzPts val="4300"/>
              <a:buChar char="○"/>
            </a:pPr>
            <a:r>
              <a:rPr lang="en-US" sz="4300" dirty="0"/>
              <a:t>33 points =Low quality (51%-75%)</a:t>
            </a:r>
            <a:endParaRPr sz="43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8"/>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Sample Survey</a:t>
            </a:r>
            <a:endParaRPr dirty="0"/>
          </a:p>
        </p:txBody>
      </p:sp>
      <p:sp>
        <p:nvSpPr>
          <p:cNvPr id="440" name="Google Shape;440;p68"/>
          <p:cNvSpPr txBox="1">
            <a:spLocks noGrp="1"/>
          </p:cNvSpPr>
          <p:nvPr>
            <p:ph type="body" idx="1"/>
          </p:nvPr>
        </p:nvSpPr>
        <p:spPr>
          <a:xfrm>
            <a:off x="838200" y="1091381"/>
            <a:ext cx="10515600" cy="5357444"/>
          </a:xfrm>
          <a:prstGeom prst="rect">
            <a:avLst/>
          </a:prstGeom>
        </p:spPr>
        <p:txBody>
          <a:bodyPr spcFirstLastPara="1" wrap="square" lIns="91425" tIns="45700" rIns="91425" bIns="45700" anchor="t" anchorCtr="0">
            <a:normAutofit/>
          </a:bodyPr>
          <a:lstStyle/>
          <a:p>
            <a:pPr marL="0" lvl="0" indent="0" algn="ctr" rtl="0">
              <a:spcBef>
                <a:spcPts val="1001"/>
              </a:spcBef>
              <a:spcAft>
                <a:spcPts val="0"/>
              </a:spcAft>
              <a:buNone/>
            </a:pPr>
            <a:r>
              <a:rPr lang="en-US" sz="7100" u="sng" dirty="0">
                <a:solidFill>
                  <a:schemeClr val="hlink"/>
                </a:solidFill>
                <a:hlinkClick r:id="rId3"/>
              </a:rPr>
              <a:t>https://t.ly/TVIAim</a:t>
            </a:r>
            <a:r>
              <a:rPr lang="en-US" sz="7100" dirty="0"/>
              <a:t> </a:t>
            </a:r>
            <a:endParaRPr sz="7100" dirty="0"/>
          </a:p>
        </p:txBody>
      </p:sp>
      <p:pic>
        <p:nvPicPr>
          <p:cNvPr id="441" name="Google Shape;441;p68" descr="QR code to https://tinyurl.com/TVIAim ">
            <a:hlinkClick r:id="rId3"/>
          </p:cNvPr>
          <p:cNvPicPr preferRelativeResize="0"/>
          <p:nvPr/>
        </p:nvPicPr>
        <p:blipFill>
          <a:blip r:embed="rId4">
            <a:alphaModFix/>
          </a:blip>
          <a:stretch>
            <a:fillRect/>
          </a:stretch>
        </p:blipFill>
        <p:spPr>
          <a:xfrm>
            <a:off x="4635715" y="3017525"/>
            <a:ext cx="3143375" cy="3143375"/>
          </a:xfrm>
          <a:prstGeom prst="rect">
            <a:avLst/>
          </a:prstGeom>
          <a:noFill/>
          <a:ln w="114300" cap="flat" cmpd="sng">
            <a:solidFill>
              <a:srgbClr val="C00000"/>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9"/>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Share</a:t>
            </a:r>
            <a:endParaRPr dirty="0"/>
          </a:p>
        </p:txBody>
      </p:sp>
      <p:sp>
        <p:nvSpPr>
          <p:cNvPr id="448" name="Google Shape;448;p69"/>
          <p:cNvSpPr txBox="1">
            <a:spLocks noGrp="1"/>
          </p:cNvSpPr>
          <p:nvPr>
            <p:ph type="body" idx="1"/>
          </p:nvPr>
        </p:nvSpPr>
        <p:spPr>
          <a:xfrm>
            <a:off x="838200" y="1519825"/>
            <a:ext cx="10515600" cy="4929000"/>
          </a:xfrm>
          <a:prstGeom prst="rect">
            <a:avLst/>
          </a:prstGeom>
        </p:spPr>
        <p:txBody>
          <a:bodyPr spcFirstLastPara="1" wrap="square" lIns="91425" tIns="45700" rIns="91425" bIns="45700" anchor="t" anchorCtr="0">
            <a:normAutofit/>
          </a:bodyPr>
          <a:lstStyle/>
          <a:p>
            <a:pPr marL="457200" lvl="0" indent="-527050" algn="l" rtl="0">
              <a:lnSpc>
                <a:spcPct val="150000"/>
              </a:lnSpc>
              <a:spcBef>
                <a:spcPts val="1001"/>
              </a:spcBef>
              <a:spcAft>
                <a:spcPts val="0"/>
              </a:spcAft>
              <a:buSzPts val="4700"/>
              <a:buChar char="●"/>
            </a:pPr>
            <a:r>
              <a:rPr lang="en-US" sz="4700" dirty="0"/>
              <a:t>How long do you predict?</a:t>
            </a:r>
            <a:endParaRPr sz="4700" dirty="0"/>
          </a:p>
          <a:p>
            <a:pPr marL="457200" lvl="0" indent="-527050" algn="l" rtl="0">
              <a:lnSpc>
                <a:spcPct val="150000"/>
              </a:lnSpc>
              <a:spcBef>
                <a:spcPts val="0"/>
              </a:spcBef>
              <a:spcAft>
                <a:spcPts val="0"/>
              </a:spcAft>
              <a:buSzPts val="4700"/>
              <a:buChar char="●"/>
            </a:pPr>
            <a:r>
              <a:rPr lang="en-US" sz="4700" dirty="0"/>
              <a:t>What tools would you use?</a:t>
            </a:r>
            <a:endParaRPr sz="4700" dirty="0"/>
          </a:p>
          <a:p>
            <a:pPr marL="457200" lvl="0" indent="-527050" algn="l" rtl="0">
              <a:lnSpc>
                <a:spcPct val="150000"/>
              </a:lnSpc>
              <a:spcBef>
                <a:spcPts val="0"/>
              </a:spcBef>
              <a:spcAft>
                <a:spcPts val="0"/>
              </a:spcAft>
              <a:buSzPts val="4700"/>
              <a:buChar char="●"/>
            </a:pPr>
            <a:r>
              <a:rPr lang="en-US" sz="4700" dirty="0"/>
              <a:t>What would be the quality?</a:t>
            </a:r>
            <a:endParaRPr sz="47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0"/>
          <p:cNvSpPr txBox="1">
            <a:spLocks noGrp="1"/>
          </p:cNvSpPr>
          <p:nvPr>
            <p:ph type="title"/>
          </p:nvPr>
        </p:nvSpPr>
        <p:spPr>
          <a:xfrm>
            <a:off x="838204" y="194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5400"/>
              <a:buFont typeface="Arial"/>
              <a:buNone/>
            </a:pPr>
            <a:r>
              <a:rPr lang="en-US" dirty="0">
                <a:solidFill>
                  <a:srgbClr val="002060"/>
                </a:solidFill>
              </a:rPr>
              <a:t>Wrap Up</a:t>
            </a:r>
            <a:endParaRPr dirty="0"/>
          </a:p>
        </p:txBody>
      </p:sp>
      <p:sp>
        <p:nvSpPr>
          <p:cNvPr id="455" name="Google Shape;455;p70"/>
          <p:cNvSpPr txBox="1">
            <a:spLocks noGrp="1"/>
          </p:cNvSpPr>
          <p:nvPr>
            <p:ph type="body" idx="1"/>
          </p:nvPr>
        </p:nvSpPr>
        <p:spPr>
          <a:xfrm>
            <a:off x="838200" y="1246950"/>
            <a:ext cx="10515600" cy="5202000"/>
          </a:xfrm>
          <a:prstGeom prst="rect">
            <a:avLst/>
          </a:prstGeom>
          <a:noFill/>
          <a:ln>
            <a:noFill/>
          </a:ln>
        </p:spPr>
        <p:txBody>
          <a:bodyPr spcFirstLastPara="1" wrap="square" lIns="91425" tIns="45700" rIns="91425" bIns="45700" anchor="t" anchorCtr="0">
            <a:normAutofit/>
          </a:bodyPr>
          <a:lstStyle/>
          <a:p>
            <a:pPr marL="228607" lvl="0" indent="-254000" algn="l" rtl="0">
              <a:lnSpc>
                <a:spcPct val="150000"/>
              </a:lnSpc>
              <a:spcBef>
                <a:spcPts val="0"/>
              </a:spcBef>
              <a:spcAft>
                <a:spcPts val="0"/>
              </a:spcAft>
              <a:buClr>
                <a:schemeClr val="dk1"/>
              </a:buClr>
              <a:buSzPts val="4000"/>
              <a:buChar char="•"/>
            </a:pPr>
            <a:r>
              <a:rPr lang="en-US" sz="4000" dirty="0"/>
              <a:t>Increase the need and usage of digital AIM</a:t>
            </a:r>
            <a:endParaRPr dirty="0"/>
          </a:p>
          <a:p>
            <a:pPr marL="228607" lvl="0" indent="-254000" algn="l" rtl="0">
              <a:lnSpc>
                <a:spcPct val="150000"/>
              </a:lnSpc>
              <a:spcBef>
                <a:spcPts val="1001"/>
              </a:spcBef>
              <a:spcAft>
                <a:spcPts val="0"/>
              </a:spcAft>
              <a:buClr>
                <a:schemeClr val="dk1"/>
              </a:buClr>
              <a:buSzPts val="4000"/>
              <a:buChar char="•"/>
            </a:pPr>
            <a:r>
              <a:rPr lang="en-US" sz="4000" dirty="0"/>
              <a:t>TVIs directly involved in acquiring digital AIM</a:t>
            </a:r>
            <a:endParaRPr dirty="0"/>
          </a:p>
          <a:p>
            <a:pPr marL="228607" lvl="0" indent="-254000" algn="l" rtl="0">
              <a:lnSpc>
                <a:spcPct val="150000"/>
              </a:lnSpc>
              <a:spcBef>
                <a:spcPts val="1001"/>
              </a:spcBef>
              <a:spcAft>
                <a:spcPts val="0"/>
              </a:spcAft>
              <a:buClr>
                <a:schemeClr val="dk1"/>
              </a:buClr>
              <a:buSzPts val="4000"/>
              <a:buChar char="•"/>
            </a:pPr>
            <a:r>
              <a:rPr lang="en-US" sz="4000" dirty="0"/>
              <a:t>Gaps in the literature</a:t>
            </a:r>
            <a:endParaRPr dirty="0"/>
          </a:p>
          <a:p>
            <a:pPr marL="228607" lvl="0" indent="-254000" algn="l" rtl="0">
              <a:lnSpc>
                <a:spcPct val="150000"/>
              </a:lnSpc>
              <a:spcBef>
                <a:spcPts val="1001"/>
              </a:spcBef>
              <a:spcAft>
                <a:spcPts val="0"/>
              </a:spcAft>
              <a:buClr>
                <a:schemeClr val="dk1"/>
              </a:buClr>
              <a:buSzPts val="4000"/>
              <a:buChar char="•"/>
            </a:pPr>
            <a:r>
              <a:rPr lang="en-US" sz="4000" dirty="0"/>
              <a:t>Mixed methods research</a:t>
            </a:r>
            <a:endParaRPr dirty="0"/>
          </a:p>
          <a:p>
            <a:pPr marL="228607" lvl="0" indent="-254000" algn="l" rtl="0">
              <a:lnSpc>
                <a:spcPct val="150000"/>
              </a:lnSpc>
              <a:spcBef>
                <a:spcPts val="1001"/>
              </a:spcBef>
              <a:spcAft>
                <a:spcPts val="0"/>
              </a:spcAft>
              <a:buClr>
                <a:schemeClr val="dk1"/>
              </a:buClr>
              <a:buSzPts val="4000"/>
              <a:buChar char="•"/>
            </a:pPr>
            <a:r>
              <a:rPr lang="en-US" sz="4000" dirty="0"/>
              <a:t>Build awareness </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9"/>
        <p:cNvGrpSpPr/>
        <p:nvPr/>
      </p:nvGrpSpPr>
      <p:grpSpPr>
        <a:xfrm>
          <a:off x="0" y="0"/>
          <a:ext cx="0" cy="0"/>
          <a:chOff x="0" y="0"/>
          <a:chExt cx="0" cy="0"/>
        </a:xfrm>
      </p:grpSpPr>
      <p:pic>
        <p:nvPicPr>
          <p:cNvPr id="460" name="Google Shape;460;p71" descr="cartoon penguins sitting on a beach waving their arms"/>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61" name="Google Shape;461;p71"/>
          <p:cNvSpPr txBox="1">
            <a:spLocks noGrp="1"/>
          </p:cNvSpPr>
          <p:nvPr>
            <p:ph type="title"/>
          </p:nvPr>
        </p:nvSpPr>
        <p:spPr>
          <a:xfrm>
            <a:off x="4054475" y="803550"/>
            <a:ext cx="4806000" cy="1144200"/>
          </a:xfrm>
          <a:prstGeom prst="rect">
            <a:avLst/>
          </a:prstGeom>
          <a:solidFill>
            <a:schemeClr val="lt1"/>
          </a:solid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2060"/>
              </a:buClr>
              <a:buSzPct val="100000"/>
              <a:buFont typeface="Arial"/>
              <a:buNone/>
            </a:pPr>
            <a:r>
              <a:rPr lang="en-US" sz="7200" dirty="0">
                <a:solidFill>
                  <a:srgbClr val="002060"/>
                </a:solidFill>
              </a:rPr>
              <a:t>Questions?</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graphicFrame>
        <p:nvGraphicFramePr>
          <p:cNvPr id="467" name="Google Shape;467;p72"/>
          <p:cNvGraphicFramePr/>
          <p:nvPr/>
        </p:nvGraphicFramePr>
        <p:xfrm>
          <a:off x="1196340" y="914400"/>
          <a:ext cx="3000000" cy="3000000"/>
        </p:xfrm>
        <a:graphic>
          <a:graphicData uri="http://schemas.openxmlformats.org/drawingml/2006/table">
            <a:tbl>
              <a:tblPr firstRow="1">
                <a:noFill/>
                <a:tableStyleId>{C8E244DC-1DF7-4BB7-AEAD-2F257E8BA501}</a:tableStyleId>
              </a:tblPr>
              <a:tblGrid>
                <a:gridCol w="4145875">
                  <a:extLst>
                    <a:ext uri="{9D8B030D-6E8A-4147-A177-3AD203B41FA5}">
                      <a16:colId xmlns:a16="http://schemas.microsoft.com/office/drawing/2014/main" val="20000"/>
                    </a:ext>
                  </a:extLst>
                </a:gridCol>
                <a:gridCol w="5653450">
                  <a:extLst>
                    <a:ext uri="{9D8B030D-6E8A-4147-A177-3AD203B41FA5}">
                      <a16:colId xmlns:a16="http://schemas.microsoft.com/office/drawing/2014/main" val="20001"/>
                    </a:ext>
                  </a:extLst>
                </a:gridCol>
              </a:tblGrid>
              <a:tr h="300125">
                <a:tc>
                  <a:txBody>
                    <a:bodyPr/>
                    <a:lstStyle/>
                    <a:p>
                      <a:pPr marL="0" marR="0" lvl="0" indent="0" algn="l" rtl="0">
                        <a:lnSpc>
                          <a:spcPct val="100000"/>
                        </a:lnSpc>
                        <a:spcBef>
                          <a:spcPts val="0"/>
                        </a:spcBef>
                        <a:spcAft>
                          <a:spcPts val="0"/>
                        </a:spcAft>
                        <a:buNone/>
                      </a:pPr>
                      <a:r>
                        <a:rPr lang="en-US" sz="2000"/>
                        <a:t>Guideline and Principle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Example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57325">
                <a:tc>
                  <a:txBody>
                    <a:bodyPr/>
                    <a:lstStyle/>
                    <a:p>
                      <a:pPr marL="0" marR="0" lvl="0" indent="0" algn="l" rtl="0">
                        <a:lnSpc>
                          <a:spcPct val="100000"/>
                        </a:lnSpc>
                        <a:spcBef>
                          <a:spcPts val="0"/>
                        </a:spcBef>
                        <a:spcAft>
                          <a:spcPts val="0"/>
                        </a:spcAft>
                        <a:buNone/>
                      </a:pPr>
                      <a:r>
                        <a:rPr lang="en-US" sz="2000"/>
                        <a:t>1.0 Perceivable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Principle; available to senses (sight, hearing, touch)</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00125">
                <a:tc>
                  <a:txBody>
                    <a:bodyPr/>
                    <a:lstStyle/>
                    <a:p>
                      <a:pPr marL="0" marR="0" lvl="0" indent="0" algn="l" rtl="0">
                        <a:lnSpc>
                          <a:spcPct val="100000"/>
                        </a:lnSpc>
                        <a:spcBef>
                          <a:spcPts val="0"/>
                        </a:spcBef>
                        <a:spcAft>
                          <a:spcPts val="0"/>
                        </a:spcAft>
                        <a:buNone/>
                      </a:pPr>
                      <a:r>
                        <a:rPr lang="en-US" sz="2000"/>
                        <a:t>1.1 Text Alternative </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Using text to describe images</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00125">
                <a:tc>
                  <a:txBody>
                    <a:bodyPr/>
                    <a:lstStyle/>
                    <a:p>
                      <a:pPr marL="0" marR="0" lvl="0" indent="0" algn="l" rtl="0">
                        <a:lnSpc>
                          <a:spcPct val="100000"/>
                        </a:lnSpc>
                        <a:spcBef>
                          <a:spcPts val="0"/>
                        </a:spcBef>
                        <a:spcAft>
                          <a:spcPts val="0"/>
                        </a:spcAft>
                        <a:buNone/>
                      </a:pPr>
                      <a:r>
                        <a:rPr lang="en-US" sz="2000"/>
                        <a:t>1.2 Time- based media</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Using live or pre-recorded captions</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00125">
                <a:tc>
                  <a:txBody>
                    <a:bodyPr/>
                    <a:lstStyle/>
                    <a:p>
                      <a:pPr marL="0" marR="0" lvl="0" indent="0" algn="l" rtl="0">
                        <a:lnSpc>
                          <a:spcPct val="100000"/>
                        </a:lnSpc>
                        <a:spcBef>
                          <a:spcPts val="0"/>
                        </a:spcBef>
                        <a:spcAft>
                          <a:spcPts val="0"/>
                        </a:spcAft>
                        <a:buNone/>
                      </a:pPr>
                      <a:r>
                        <a:rPr lang="en-US" sz="2000"/>
                        <a:t>1.3 Adaptable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Can be reoriented</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00125">
                <a:tc>
                  <a:txBody>
                    <a:bodyPr/>
                    <a:lstStyle/>
                    <a:p>
                      <a:pPr marL="0" marR="0" lvl="0" indent="0" algn="l" rtl="0">
                        <a:lnSpc>
                          <a:spcPct val="100000"/>
                        </a:lnSpc>
                        <a:spcBef>
                          <a:spcPts val="0"/>
                        </a:spcBef>
                        <a:spcAft>
                          <a:spcPts val="0"/>
                        </a:spcAft>
                        <a:buNone/>
                      </a:pPr>
                      <a:r>
                        <a:rPr lang="en-US" sz="2000"/>
                        <a:t>1.4 Distinguishable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Uses high contrast text that is reflowable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00125">
                <a:tc>
                  <a:txBody>
                    <a:bodyPr/>
                    <a:lstStyle/>
                    <a:p>
                      <a:pPr marL="0" marR="0" lvl="0" indent="0" algn="l" rtl="0">
                        <a:lnSpc>
                          <a:spcPct val="100000"/>
                        </a:lnSpc>
                        <a:spcBef>
                          <a:spcPts val="0"/>
                        </a:spcBef>
                        <a:spcAft>
                          <a:spcPts val="0"/>
                        </a:spcAft>
                        <a:buNone/>
                      </a:pPr>
                      <a:r>
                        <a:rPr lang="en-US" sz="2000"/>
                        <a:t>2.0 Operable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Principle: user can navigate content</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57325">
                <a:tc>
                  <a:txBody>
                    <a:bodyPr/>
                    <a:lstStyle/>
                    <a:p>
                      <a:pPr marL="0" marR="0" lvl="0" indent="0" algn="l" rtl="0">
                        <a:lnSpc>
                          <a:spcPct val="100000"/>
                        </a:lnSpc>
                        <a:spcBef>
                          <a:spcPts val="0"/>
                        </a:spcBef>
                        <a:spcAft>
                          <a:spcPts val="0"/>
                        </a:spcAft>
                        <a:buNone/>
                      </a:pPr>
                      <a:r>
                        <a:rPr lang="en-US" sz="2000"/>
                        <a:t>2.1 Keyboard Accessible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Using keyboard commands to access content</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00125">
                <a:tc>
                  <a:txBody>
                    <a:bodyPr/>
                    <a:lstStyle/>
                    <a:p>
                      <a:pPr marL="0" marR="0" lvl="0" indent="0" algn="l" rtl="0">
                        <a:lnSpc>
                          <a:spcPct val="100000"/>
                        </a:lnSpc>
                        <a:spcBef>
                          <a:spcPts val="0"/>
                        </a:spcBef>
                        <a:spcAft>
                          <a:spcPts val="0"/>
                        </a:spcAft>
                        <a:buNone/>
                      </a:pPr>
                      <a:r>
                        <a:rPr lang="en-US" sz="2000"/>
                        <a:t>2.2 Enough Time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Ability to pause or stop</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57325">
                <a:tc>
                  <a:txBody>
                    <a:bodyPr/>
                    <a:lstStyle/>
                    <a:p>
                      <a:pPr marL="0" marR="0" lvl="0" indent="0" algn="l" rtl="0">
                        <a:lnSpc>
                          <a:spcPct val="100000"/>
                        </a:lnSpc>
                        <a:spcBef>
                          <a:spcPts val="0"/>
                        </a:spcBef>
                        <a:spcAft>
                          <a:spcPts val="0"/>
                        </a:spcAft>
                        <a:buNone/>
                      </a:pPr>
                      <a:r>
                        <a:rPr lang="en-US" sz="2000"/>
                        <a:t>2.3 Seizures and Physical Reactions</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Limited number of flashes</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57325">
                <a:tc>
                  <a:txBody>
                    <a:bodyPr/>
                    <a:lstStyle/>
                    <a:p>
                      <a:pPr marL="0" marR="0" lvl="0" indent="0" algn="l" rtl="0">
                        <a:lnSpc>
                          <a:spcPct val="100000"/>
                        </a:lnSpc>
                        <a:spcBef>
                          <a:spcPts val="0"/>
                        </a:spcBef>
                        <a:spcAft>
                          <a:spcPts val="0"/>
                        </a:spcAft>
                        <a:buNone/>
                      </a:pPr>
                      <a:r>
                        <a:rPr lang="en-US" sz="2000"/>
                        <a:t>2.4 Navigable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Utilizes elements on the page to move around</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300125">
                <a:tc>
                  <a:txBody>
                    <a:bodyPr/>
                    <a:lstStyle/>
                    <a:p>
                      <a:pPr marL="0" marR="0" lvl="0" indent="0" algn="l" rtl="0">
                        <a:lnSpc>
                          <a:spcPct val="100000"/>
                        </a:lnSpc>
                        <a:spcBef>
                          <a:spcPts val="0"/>
                        </a:spcBef>
                        <a:spcAft>
                          <a:spcPts val="0"/>
                        </a:spcAft>
                        <a:buNone/>
                      </a:pPr>
                      <a:r>
                        <a:rPr lang="en-US" sz="2000"/>
                        <a:t>2.5 Input Modalities</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Various types to input can be used beyond keyboard</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300125">
                <a:tc>
                  <a:txBody>
                    <a:bodyPr/>
                    <a:lstStyle/>
                    <a:p>
                      <a:pPr marL="0" marR="0" lvl="0" indent="0" algn="l" rtl="0">
                        <a:lnSpc>
                          <a:spcPct val="100000"/>
                        </a:lnSpc>
                        <a:spcBef>
                          <a:spcPts val="0"/>
                        </a:spcBef>
                        <a:spcAft>
                          <a:spcPts val="0"/>
                        </a:spcAft>
                        <a:buNone/>
                      </a:pPr>
                      <a:r>
                        <a:rPr lang="en-US" sz="2000"/>
                        <a:t>3.0 Understandable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Principle: user can easily comprehend </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300125">
                <a:tc>
                  <a:txBody>
                    <a:bodyPr/>
                    <a:lstStyle/>
                    <a:p>
                      <a:pPr marL="0" marR="0" lvl="0" indent="0" algn="l" rtl="0">
                        <a:lnSpc>
                          <a:spcPct val="100000"/>
                        </a:lnSpc>
                        <a:spcBef>
                          <a:spcPts val="0"/>
                        </a:spcBef>
                        <a:spcAft>
                          <a:spcPts val="0"/>
                        </a:spcAft>
                        <a:buNone/>
                      </a:pPr>
                      <a:r>
                        <a:rPr lang="en-US" sz="2000"/>
                        <a:t>3.1 Readable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Text content can be read and understand</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357325">
                <a:tc>
                  <a:txBody>
                    <a:bodyPr/>
                    <a:lstStyle/>
                    <a:p>
                      <a:pPr marL="0" marR="0" lvl="0" indent="0" algn="l" rtl="0">
                        <a:lnSpc>
                          <a:spcPct val="100000"/>
                        </a:lnSpc>
                        <a:spcBef>
                          <a:spcPts val="0"/>
                        </a:spcBef>
                        <a:spcAft>
                          <a:spcPts val="0"/>
                        </a:spcAft>
                        <a:buNone/>
                      </a:pPr>
                      <a:r>
                        <a:rPr lang="en-US" sz="2000"/>
                        <a:t>3.2 Predictable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Webpages appear and operate in predictable ways</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4"/>
                  </a:ext>
                </a:extLst>
              </a:tr>
              <a:tr h="300125">
                <a:tc>
                  <a:txBody>
                    <a:bodyPr/>
                    <a:lstStyle/>
                    <a:p>
                      <a:pPr marL="0" marR="0" lvl="0" indent="0" algn="l" rtl="0">
                        <a:lnSpc>
                          <a:spcPct val="100000"/>
                        </a:lnSpc>
                        <a:spcBef>
                          <a:spcPts val="0"/>
                        </a:spcBef>
                        <a:spcAft>
                          <a:spcPts val="0"/>
                        </a:spcAft>
                        <a:buNone/>
                      </a:pPr>
                      <a:r>
                        <a:rPr lang="en-US" sz="2000"/>
                        <a:t>3.3 Input Assistance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Automatically detects errors</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r h="300125">
                <a:tc>
                  <a:txBody>
                    <a:bodyPr/>
                    <a:lstStyle/>
                    <a:p>
                      <a:pPr marL="0" marR="0" lvl="0" indent="0" algn="l" rtl="0">
                        <a:lnSpc>
                          <a:spcPct val="100000"/>
                        </a:lnSpc>
                        <a:spcBef>
                          <a:spcPts val="0"/>
                        </a:spcBef>
                        <a:spcAft>
                          <a:spcPts val="0"/>
                        </a:spcAft>
                        <a:buNone/>
                      </a:pPr>
                      <a:r>
                        <a:rPr lang="en-US" sz="2000"/>
                        <a:t>4.0 Robust</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Principle; can work with a wide range of technology</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357325">
                <a:tc>
                  <a:txBody>
                    <a:bodyPr/>
                    <a:lstStyle/>
                    <a:p>
                      <a:pPr marL="0" marR="0" lvl="0" indent="0" algn="l" rtl="0">
                        <a:lnSpc>
                          <a:spcPct val="100000"/>
                        </a:lnSpc>
                        <a:spcBef>
                          <a:spcPts val="0"/>
                        </a:spcBef>
                        <a:spcAft>
                          <a:spcPts val="0"/>
                        </a:spcAft>
                        <a:buNone/>
                      </a:pPr>
                      <a:r>
                        <a:rPr lang="en-US" sz="2000"/>
                        <a:t>4.1 Compatible</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000"/>
                        <a:t>Content works with various assistive technology</a:t>
                      </a:r>
                      <a:endParaRPr sz="2000">
                        <a:latin typeface="Arial"/>
                        <a:ea typeface="Arial"/>
                        <a:cs typeface="Arial"/>
                        <a:sym typeface="Arial"/>
                      </a:endParaRPr>
                    </a:p>
                  </a:txBody>
                  <a:tcPr marL="38350" marR="3835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sp>
        <p:nvSpPr>
          <p:cNvPr id="468" name="Google Shape;468;p72" descr="WCAG Guidelines and Examples table"/>
          <p:cNvSpPr txBox="1">
            <a:spLocks noGrp="1"/>
          </p:cNvSpPr>
          <p:nvPr>
            <p:ph type="title"/>
          </p:nvPr>
        </p:nvSpPr>
        <p:spPr>
          <a:xfrm>
            <a:off x="838200" y="194125"/>
            <a:ext cx="10515600" cy="720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sz="5400" b="1" i="0" u="none" strike="noStrike" cap="none" dirty="0">
                <a:solidFill>
                  <a:schemeClr val="dk1"/>
                </a:solidFill>
                <a:latin typeface="Arial"/>
                <a:ea typeface="Arial"/>
                <a:cs typeface="Arial"/>
                <a:sym typeface="Arial"/>
              </a:rPr>
              <a:t>WCAG Guidelines and Examples</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3"/>
          <p:cNvSpPr txBox="1">
            <a:spLocks noGrp="1"/>
          </p:cNvSpPr>
          <p:nvPr>
            <p:ph type="title"/>
          </p:nvPr>
        </p:nvSpPr>
        <p:spPr>
          <a:xfrm>
            <a:off x="838204" y="194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Rubric Score Category</a:t>
            </a:r>
            <a:endParaRPr dirty="0"/>
          </a:p>
        </p:txBody>
      </p:sp>
      <p:sp>
        <p:nvSpPr>
          <p:cNvPr id="475" name="Google Shape;475;p73"/>
          <p:cNvSpPr txBox="1">
            <a:spLocks noGrp="1"/>
          </p:cNvSpPr>
          <p:nvPr>
            <p:ph type="body" idx="1"/>
          </p:nvPr>
        </p:nvSpPr>
        <p:spPr>
          <a:xfrm>
            <a:off x="838200" y="1519825"/>
            <a:ext cx="10990800" cy="4929000"/>
          </a:xfrm>
          <a:prstGeom prst="rect">
            <a:avLst/>
          </a:prstGeom>
        </p:spPr>
        <p:txBody>
          <a:bodyPr spcFirstLastPara="1" wrap="square" lIns="91425" tIns="45700" rIns="91425" bIns="45700" anchor="t" anchorCtr="0">
            <a:normAutofit fontScale="62500" lnSpcReduction="10000"/>
          </a:bodyPr>
          <a:lstStyle/>
          <a:p>
            <a:pPr marL="457200" lvl="0" indent="-466582" algn="l" rtl="0">
              <a:lnSpc>
                <a:spcPct val="150000"/>
              </a:lnSpc>
              <a:spcBef>
                <a:spcPts val="1001"/>
              </a:spcBef>
              <a:spcAft>
                <a:spcPts val="0"/>
              </a:spcAft>
              <a:buSzPct val="100000"/>
              <a:buChar char="•"/>
            </a:pPr>
            <a:r>
              <a:rPr lang="en-US" sz="5996" b="1" dirty="0"/>
              <a:t>Very Poor quality (25% or less) </a:t>
            </a:r>
            <a:r>
              <a:rPr lang="en-US" sz="5996" dirty="0"/>
              <a:t>= Less than 12.5 points  </a:t>
            </a:r>
            <a:endParaRPr sz="5996" dirty="0"/>
          </a:p>
          <a:p>
            <a:pPr marL="457200" lvl="0" indent="-466582" algn="l" rtl="0">
              <a:lnSpc>
                <a:spcPct val="150000"/>
              </a:lnSpc>
              <a:spcBef>
                <a:spcPts val="0"/>
              </a:spcBef>
              <a:spcAft>
                <a:spcPts val="0"/>
              </a:spcAft>
              <a:buSzPct val="100000"/>
              <a:buChar char="•"/>
            </a:pPr>
            <a:r>
              <a:rPr lang="en-US" sz="5996" b="1" dirty="0"/>
              <a:t>Poor quality (26% - 50%</a:t>
            </a:r>
            <a:r>
              <a:rPr lang="en-US" sz="5996" dirty="0"/>
              <a:t>) = 13-25 points  </a:t>
            </a:r>
            <a:endParaRPr sz="5996" dirty="0"/>
          </a:p>
          <a:p>
            <a:pPr marL="457200" lvl="0" indent="-466582" algn="l" rtl="0">
              <a:lnSpc>
                <a:spcPct val="150000"/>
              </a:lnSpc>
              <a:spcBef>
                <a:spcPts val="0"/>
              </a:spcBef>
              <a:spcAft>
                <a:spcPts val="0"/>
              </a:spcAft>
              <a:buSzPct val="100000"/>
              <a:buChar char="•"/>
            </a:pPr>
            <a:r>
              <a:rPr lang="en-US" sz="5996" b="1" dirty="0"/>
              <a:t>Low quality (51%-75%) </a:t>
            </a:r>
            <a:r>
              <a:rPr lang="en-US" sz="5996" dirty="0"/>
              <a:t>= 25.5 -37.5 points</a:t>
            </a:r>
            <a:endParaRPr sz="5996" dirty="0"/>
          </a:p>
          <a:p>
            <a:pPr marL="457200" lvl="0" indent="-466582" algn="l" rtl="0">
              <a:lnSpc>
                <a:spcPct val="150000"/>
              </a:lnSpc>
              <a:spcBef>
                <a:spcPts val="0"/>
              </a:spcBef>
              <a:spcAft>
                <a:spcPts val="0"/>
              </a:spcAft>
              <a:buSzPct val="100000"/>
              <a:buChar char="•"/>
            </a:pPr>
            <a:r>
              <a:rPr lang="en-US" sz="5996" b="1" dirty="0"/>
              <a:t>Medium quality (76%-99%) </a:t>
            </a:r>
            <a:r>
              <a:rPr lang="en-US" sz="5996" dirty="0"/>
              <a:t>= 38 - 49.5 points </a:t>
            </a:r>
            <a:endParaRPr sz="5996" dirty="0"/>
          </a:p>
          <a:p>
            <a:pPr marL="457200" lvl="0" indent="-466582" algn="l" rtl="0">
              <a:lnSpc>
                <a:spcPct val="150000"/>
              </a:lnSpc>
              <a:spcBef>
                <a:spcPts val="0"/>
              </a:spcBef>
              <a:spcAft>
                <a:spcPts val="0"/>
              </a:spcAft>
              <a:buSzPct val="100000"/>
              <a:buChar char="•"/>
            </a:pPr>
            <a:r>
              <a:rPr lang="en-US" sz="5996" b="1" dirty="0"/>
              <a:t>High quality (100%)</a:t>
            </a:r>
            <a:r>
              <a:rPr lang="en-US" sz="5996" dirty="0"/>
              <a:t> = 50 points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0"/>
          <p:cNvSpPr txBox="1">
            <a:spLocks noGrp="1"/>
          </p:cNvSpPr>
          <p:nvPr>
            <p:ph type="body" idx="1"/>
          </p:nvPr>
        </p:nvSpPr>
        <p:spPr>
          <a:xfrm>
            <a:off x="838200" y="1246950"/>
            <a:ext cx="10515600" cy="5202000"/>
          </a:xfrm>
          <a:prstGeom prst="rect">
            <a:avLst/>
          </a:prstGeom>
          <a:noFill/>
          <a:ln>
            <a:noFill/>
          </a:ln>
        </p:spPr>
        <p:txBody>
          <a:bodyPr spcFirstLastPara="1" wrap="square" lIns="91425" tIns="45700" rIns="91425" bIns="45700" anchor="t" anchorCtr="0">
            <a:noAutofit/>
          </a:bodyPr>
          <a:lstStyle/>
          <a:p>
            <a:pPr marL="228607" lvl="0" indent="-294329" algn="l" rtl="0">
              <a:lnSpc>
                <a:spcPct val="120000"/>
              </a:lnSpc>
              <a:spcBef>
                <a:spcPts val="0"/>
              </a:spcBef>
              <a:spcAft>
                <a:spcPts val="0"/>
              </a:spcAft>
              <a:buClr>
                <a:schemeClr val="dk1"/>
              </a:buClr>
              <a:buSzPts val="3600"/>
              <a:buChar char="•"/>
            </a:pPr>
            <a:r>
              <a:rPr lang="en-US" dirty="0"/>
              <a:t>Education is a human right</a:t>
            </a:r>
            <a:endParaRPr dirty="0"/>
          </a:p>
          <a:p>
            <a:pPr marL="228607" lvl="0" indent="-294329" algn="l" rtl="0">
              <a:lnSpc>
                <a:spcPct val="120000"/>
              </a:lnSpc>
              <a:spcBef>
                <a:spcPts val="1200"/>
              </a:spcBef>
              <a:spcAft>
                <a:spcPts val="0"/>
              </a:spcAft>
              <a:buClr>
                <a:schemeClr val="dk1"/>
              </a:buClr>
              <a:buSzPts val="3600"/>
              <a:buChar char="•"/>
            </a:pPr>
            <a:r>
              <a:rPr lang="en-US" dirty="0"/>
              <a:t>Legally required</a:t>
            </a:r>
            <a:endParaRPr dirty="0"/>
          </a:p>
          <a:p>
            <a:pPr marL="228607" lvl="0" indent="-294330" algn="l" rtl="0">
              <a:lnSpc>
                <a:spcPct val="120000"/>
              </a:lnSpc>
              <a:spcBef>
                <a:spcPts val="1200"/>
              </a:spcBef>
              <a:spcAft>
                <a:spcPts val="0"/>
              </a:spcAft>
              <a:buClr>
                <a:schemeClr val="dk1"/>
              </a:buClr>
              <a:buSzPts val="3600"/>
              <a:buChar char="•"/>
            </a:pPr>
            <a:r>
              <a:rPr lang="en-US" dirty="0"/>
              <a:t>Lack of AIM</a:t>
            </a:r>
            <a:endParaRPr dirty="0"/>
          </a:p>
          <a:p>
            <a:pPr marL="685817" lvl="1" indent="-342906" algn="l" rtl="0">
              <a:lnSpc>
                <a:spcPct val="120000"/>
              </a:lnSpc>
              <a:spcBef>
                <a:spcPts val="1200"/>
              </a:spcBef>
              <a:spcAft>
                <a:spcPts val="0"/>
              </a:spcAft>
              <a:buClr>
                <a:schemeClr val="dk1"/>
              </a:buClr>
              <a:buSzPts val="3600"/>
              <a:buChar char="•"/>
            </a:pPr>
            <a:r>
              <a:rPr lang="en-US" dirty="0"/>
              <a:t>Illiteracy, unemployment, isolation, poverty, mental and health issues</a:t>
            </a:r>
            <a:endParaRPr dirty="0"/>
          </a:p>
          <a:p>
            <a:pPr marL="228607" lvl="0" indent="-294329" algn="l" rtl="0">
              <a:lnSpc>
                <a:spcPct val="120000"/>
              </a:lnSpc>
              <a:spcBef>
                <a:spcPts val="1200"/>
              </a:spcBef>
              <a:spcAft>
                <a:spcPts val="0"/>
              </a:spcAft>
              <a:buClr>
                <a:schemeClr val="dk1"/>
              </a:buClr>
              <a:buSzPts val="3600"/>
              <a:buChar char="•"/>
            </a:pPr>
            <a:r>
              <a:rPr lang="en-US" dirty="0"/>
              <a:t>Impacts more than just students w/ VI</a:t>
            </a:r>
            <a:endParaRPr dirty="0"/>
          </a:p>
          <a:p>
            <a:pPr marL="228607" lvl="0" indent="-294329" algn="l" rtl="0">
              <a:lnSpc>
                <a:spcPct val="120000"/>
              </a:lnSpc>
              <a:spcBef>
                <a:spcPts val="1200"/>
              </a:spcBef>
              <a:spcAft>
                <a:spcPts val="0"/>
              </a:spcAft>
              <a:buClr>
                <a:schemeClr val="dk1"/>
              </a:buClr>
              <a:buSzPts val="3600"/>
              <a:buChar char="•"/>
            </a:pPr>
            <a:r>
              <a:rPr lang="en-US" dirty="0"/>
              <a:t>Lived experiences of the researcher</a:t>
            </a:r>
            <a:endParaRPr dirty="0"/>
          </a:p>
        </p:txBody>
      </p:sp>
      <p:sp>
        <p:nvSpPr>
          <p:cNvPr id="170" name="Google Shape;170;p30"/>
          <p:cNvSpPr txBox="1">
            <a:spLocks noGrp="1"/>
          </p:cNvSpPr>
          <p:nvPr>
            <p:ph type="title"/>
          </p:nvPr>
        </p:nvSpPr>
        <p:spPr>
          <a:xfrm>
            <a:off x="838204" y="194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5400"/>
              <a:buFont typeface="Arial"/>
              <a:buNone/>
            </a:pPr>
            <a:r>
              <a:rPr lang="en-US" dirty="0">
                <a:solidFill>
                  <a:srgbClr val="002060"/>
                </a:solidFill>
              </a:rPr>
              <a:t>Why does this matter?</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328950" y="214050"/>
            <a:ext cx="6303000" cy="6429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8800"/>
              <a:buFont typeface="Arial"/>
              <a:buNone/>
            </a:pPr>
            <a:r>
              <a:rPr lang="en-US" sz="8800" dirty="0"/>
              <a:t>Complexity of Acquiring Digital AIM</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32"/>
          <p:cNvSpPr txBox="1">
            <a:spLocks noGrp="1"/>
          </p:cNvSpPr>
          <p:nvPr>
            <p:ph type="title" idx="4294967295"/>
          </p:nvPr>
        </p:nvSpPr>
        <p:spPr>
          <a:xfrm>
            <a:off x="1047754" y="-1087438"/>
            <a:ext cx="9283696" cy="55774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9981"/>
              <a:buFont typeface="Arial"/>
              <a:buNone/>
            </a:pPr>
            <a:r>
              <a:rPr lang="en-US" dirty="0"/>
              <a:t>Flowchart of digital AIM</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title" idx="4294967295"/>
          </p:nvPr>
        </p:nvSpPr>
        <p:spPr>
          <a:xfrm>
            <a:off x="838200" y="-1559717"/>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9981"/>
              <a:buFont typeface="Arial"/>
              <a:buNone/>
            </a:pPr>
            <a:r>
              <a:rPr lang="en-US" dirty="0"/>
              <a:t>Start here. Does the Classroom teacher know how to make AIM for the student? Yes or no?</a:t>
            </a:r>
            <a:endParaRPr dirty="0"/>
          </a:p>
        </p:txBody>
      </p:sp>
      <p:pic>
        <p:nvPicPr>
          <p:cNvPr id="189" name="Google Shape;189;p33" descr="Start here flow chart. Does the classroom teacher know how to make aim for the student? no, yes"/>
          <p:cNvPicPr preferRelativeResize="0"/>
          <p:nvPr/>
        </p:nvPicPr>
        <p:blipFill rotWithShape="1">
          <a:blip r:embed="rId3">
            <a:alphaModFix/>
          </a:blip>
          <a:srcRect/>
          <a:stretch/>
        </p:blipFill>
        <p:spPr>
          <a:xfrm>
            <a:off x="1524000" y="857254"/>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4"/>
          <p:cNvSpPr txBox="1">
            <a:spLocks noGrp="1"/>
          </p:cNvSpPr>
          <p:nvPr>
            <p:ph type="title" idx="4294967295"/>
          </p:nvPr>
        </p:nvSpPr>
        <p:spPr>
          <a:xfrm>
            <a:off x="838200" y="-15597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dirty="0"/>
              <a:t>Is it accessible to student? </a:t>
            </a:r>
            <a:endParaRPr dirty="0"/>
          </a:p>
        </p:txBody>
      </p:sp>
      <p:pic>
        <p:nvPicPr>
          <p:cNvPr id="196" name="Google Shape;196;p34" descr="Get classroom materials in person/ physical/ photocopy which can requiring driving to school. Or get remotely via email or cloud sharing. &#10;Is it accessible to the student? If yes move on. If no does it need a quick turn around? yes or no"/>
          <p:cNvPicPr preferRelativeResize="0"/>
          <p:nvPr/>
        </p:nvPicPr>
        <p:blipFill rotWithShape="1">
          <a:blip r:embed="rId3">
            <a:alphaModFix/>
          </a:blip>
          <a:srcRect/>
          <a:stretch/>
        </p:blipFill>
        <p:spPr>
          <a:xfrm>
            <a:off x="1524000" y="857254"/>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earmint">
  <a:themeElements>
    <a:clrScheme name="Spearmint">
      <a:dk1>
        <a:srgbClr val="000000"/>
      </a:dk1>
      <a:lt1>
        <a:srgbClr val="FFFFFF"/>
      </a:lt1>
      <a:dk2>
        <a:srgbClr val="4BA173"/>
      </a:dk2>
      <a:lt2>
        <a:srgbClr val="001D92"/>
      </a:lt2>
      <a:accent1>
        <a:srgbClr val="001D92"/>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6608</Words>
  <Application>Microsoft Office PowerPoint</Application>
  <PresentationFormat>Widescreen</PresentationFormat>
  <Paragraphs>478</Paragraphs>
  <Slides>48</Slides>
  <Notes>48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Arial</vt:lpstr>
      <vt:lpstr>Calibri</vt:lpstr>
      <vt:lpstr>Courier New</vt:lpstr>
      <vt:lpstr>Noto Sans Symbols</vt:lpstr>
      <vt:lpstr>Times New Roman</vt:lpstr>
      <vt:lpstr>Office Theme</vt:lpstr>
      <vt:lpstr>Spearmint</vt:lpstr>
      <vt:lpstr>TVIs and Technology to Acquire Digital AIM</vt:lpstr>
      <vt:lpstr>Agenda</vt:lpstr>
      <vt:lpstr>Key Terms</vt:lpstr>
      <vt:lpstr>Overarching Question</vt:lpstr>
      <vt:lpstr>Why does this matter?</vt:lpstr>
      <vt:lpstr>Complexity of Acquiring Digital AIM</vt:lpstr>
      <vt:lpstr>Flowchart of digital AIM</vt:lpstr>
      <vt:lpstr>Start here. Does the Classroom teacher know how to make AIM for the student? Yes or no?</vt:lpstr>
      <vt:lpstr>Is it accessible to student? </vt:lpstr>
      <vt:lpstr>Is it digital?</vt:lpstr>
      <vt:lpstr>Is the text editable?</vt:lpstr>
      <vt:lpstr>Use tech to make changes</vt:lpstr>
      <vt:lpstr>Teach tech</vt:lpstr>
      <vt:lpstr>Student has access to material</vt:lpstr>
      <vt:lpstr>AMP process</vt:lpstr>
      <vt:lpstr>If classroom teacher knows how to make AIM</vt:lpstr>
      <vt:lpstr>Get Copy</vt:lpstr>
      <vt:lpstr>OCR</vt:lpstr>
      <vt:lpstr>Edit</vt:lpstr>
      <vt:lpstr>Example of electronic adapted book: Before</vt:lpstr>
      <vt:lpstr>Example of electronic adapted book 2</vt:lpstr>
      <vt:lpstr>Usable?</vt:lpstr>
      <vt:lpstr>Timeline for Access to Digital AIM</vt:lpstr>
      <vt:lpstr>Summary of Literature</vt:lpstr>
      <vt:lpstr>Cultural-Historical Activity Theory (CHAT)</vt:lpstr>
      <vt:lpstr>TPACK</vt:lpstr>
      <vt:lpstr>CHAT + TPACK Framework</vt:lpstr>
      <vt:lpstr>Study Design</vt:lpstr>
      <vt:lpstr>Self-rated Proficiency Examples</vt:lpstr>
      <vt:lpstr>Scoring Guide for Tech Proficiency</vt:lpstr>
      <vt:lpstr>Example of Simulations</vt:lpstr>
      <vt:lpstr>Rubric Example</vt:lpstr>
      <vt:lpstr>Summary of Participants</vt:lpstr>
      <vt:lpstr>States Represented</vt:lpstr>
      <vt:lpstr>Who is designated person?</vt:lpstr>
      <vt:lpstr>How is Time Documented?</vt:lpstr>
      <vt:lpstr>Acquired Time Reflected on IEP</vt:lpstr>
      <vt:lpstr>Types of Materials</vt:lpstr>
      <vt:lpstr>Barriers</vt:lpstr>
      <vt:lpstr>Summary of Tech Pro. Results</vt:lpstr>
      <vt:lpstr>Overall Tech Pro Score Categories</vt:lpstr>
      <vt:lpstr>Average Rubric Score</vt:lpstr>
      <vt:lpstr>Sample Survey</vt:lpstr>
      <vt:lpstr>Share</vt:lpstr>
      <vt:lpstr>Wrap Up</vt:lpstr>
      <vt:lpstr>Questions?</vt:lpstr>
      <vt:lpstr>WCAG Guidelines and Examples</vt:lpstr>
      <vt:lpstr>Rubric Score Category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TVIs and Technology to Acquire Digital AIM</dc:title>
  <cp:lastModifiedBy>Huyentran L Vo</cp:lastModifiedBy>
  <cp:revision>1</cp:revision>
  <dcterms:modified xsi:type="dcterms:W3CDTF">2023-11-27T19:49:05Z</dcterms:modified>
</cp:coreProperties>
</file>